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96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8" r:id="rId3"/>
    <p:sldId id="261" r:id="rId4"/>
    <p:sldId id="265" r:id="rId5"/>
    <p:sldId id="267" r:id="rId6"/>
    <p:sldId id="266" r:id="rId7"/>
    <p:sldId id="257" r:id="rId8"/>
    <p:sldId id="263" r:id="rId9"/>
    <p:sldId id="264" r:id="rId10"/>
    <p:sldId id="262" r:id="rId11"/>
    <p:sldId id="259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8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000" autoAdjust="0"/>
    <p:restoredTop sz="94259" autoAdjust="0"/>
  </p:normalViewPr>
  <p:slideViewPr>
    <p:cSldViewPr snapToGrid="0">
      <p:cViewPr varScale="1">
        <p:scale>
          <a:sx n="68" d="100"/>
          <a:sy n="68" d="100"/>
        </p:scale>
        <p:origin x="8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>
            <a:extLst>
              <a:ext uri="{FF2B5EF4-FFF2-40B4-BE49-F238E27FC236}">
                <a16:creationId xmlns:a16="http://schemas.microsoft.com/office/drawing/2014/main" id="{2629D2DB-4200-802C-8FC7-14749835FD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C53B0CFB-BD26-DC55-95F3-F2C2E64C12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8AD7C76D-20EB-4373-B28C-0EF490C8CECB}" type="datetimeFigureOut">
              <a:rPr lang="he-IL" smtClean="0"/>
              <a:t>י"ג/ניסן/תשפ"ג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453C3318-6CCA-350C-3356-8266295F20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69F1F178-4575-C9F9-61E6-2F407EB7177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CAD27E30-F25A-4B8C-B5EB-0D07E31AF2C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8447707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3T13:16:34.779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24575,'0'0'-8191</inkml:trace>
</inkml:ink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887F7D1-93E2-43E1-90A2-DC728D9DDEA4}" type="datetimeFigureOut">
              <a:rPr lang="he-IL" smtClean="0"/>
              <a:t>י"ג/ניסן/תשפ"ג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CD82E98B-8B14-4640-8C86-2D3691B9681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777839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1C616-DA53-46A5-928E-456652C53732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66570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D401A-78CD-439E-876A-57C7C2BDA63A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8682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13EF4-6537-4846-9A28-E322B549A4E3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184943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6663-DD57-465B-A740-EDC4B930498E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21736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C339E-00F2-45DD-83C7-8ED8237C9A2F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904045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 עם ציטו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938F5-8536-4E55-82F5-EB92966ADFA3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66107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נכון או לא נכו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19CCD-90A9-4A98-9B54-EAEFBA5003C6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780823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21AD-1920-4427-B39D-DB1B2952595F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716790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554B0-2EA0-430B-8E46-4F077A598186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88760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988B7-4036-4B24-9F97-D1CD50015E43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8374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821B3-3E53-45DE-98C5-3010943220DD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35364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35399-4B96-4BFC-96C0-BA3E051C4F80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4009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570D8-DAB1-434B-BBF1-BED40DFD5D9A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11354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87E6A-60F1-44BF-AA5B-D906A8E0CBD1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39777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9C8CD-67BD-488C-9040-86D8F803E728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38883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61577-82C3-4E3C-A0CD-A994F196ABC3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12625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9ECBDD95-5211-438C-9289-B2365728FA35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82136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1A77AB9-48F4-4D3C-86C8-26C5DA1B80CF}" type="datetime8">
              <a:rPr lang="he-IL" smtClean="0"/>
              <a:t>04 אפריל 23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511D814-67E9-4015-98B0-BBBAA9F03AA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604434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hf hdr="0" ftr="0" dt="0"/>
  <p:txStyles>
    <p:titleStyle>
      <a:lvl1pPr algn="l" defTabSz="457200" rtl="1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2857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denAnto/ChipChallengeGUI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QACBaMwPq0?feature=oembed" TargetMode="External"/><Relationship Id="rId5" Type="http://schemas.openxmlformats.org/officeDocument/2006/relationships/hyperlink" Target="https://youtu.be/KQACBaMwPq0" TargetMode="External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uMxacJ1nhmM?feature=oembed" TargetMode="External"/><Relationship Id="rId5" Type="http://schemas.openxmlformats.org/officeDocument/2006/relationships/hyperlink" Target="https://youtu.be/uMxacJ1nhmM" TargetMode="Externa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oCdrSgDfF8w?feature=oembed" TargetMode="External"/><Relationship Id="rId5" Type="http://schemas.openxmlformats.org/officeDocument/2006/relationships/hyperlink" Target="https://youtu.be/oCdrSgDfF8w" TargetMode="Externa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customXml" Target="../ink/ink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1FA1831A-7193-BDED-9BF6-0563EBADBEF7}"/>
              </a:ext>
            </a:extLst>
          </p:cNvPr>
          <p:cNvSpPr txBox="1"/>
          <p:nvPr/>
        </p:nvSpPr>
        <p:spPr>
          <a:xfrm>
            <a:off x="757815" y="2818477"/>
            <a:ext cx="7736828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800" dirty="0"/>
              <a:t>Real time clock</a:t>
            </a:r>
          </a:p>
          <a:p>
            <a:r>
              <a:rPr lang="en-US" sz="2800" dirty="0"/>
              <a:t>				designed on DE10-lite board </a:t>
            </a:r>
          </a:p>
          <a:p>
            <a:r>
              <a:rPr lang="en-US" sz="2800" dirty="0"/>
              <a:t>								using Verilog, C#, C				</a:t>
            </a:r>
            <a:endParaRPr lang="he-IL" sz="2800" dirty="0"/>
          </a:p>
        </p:txBody>
      </p:sp>
      <p:sp>
        <p:nvSpPr>
          <p:cNvPr id="5" name="כותרת משנה 2">
            <a:extLst>
              <a:ext uri="{FF2B5EF4-FFF2-40B4-BE49-F238E27FC236}">
                <a16:creationId xmlns:a16="http://schemas.microsoft.com/office/drawing/2014/main" id="{B8C98435-4749-1FD9-5ABC-0B5CBC15E35E}"/>
              </a:ext>
            </a:extLst>
          </p:cNvPr>
          <p:cNvSpPr txBox="1">
            <a:spLocks/>
          </p:cNvSpPr>
          <p:nvPr/>
        </p:nvSpPr>
        <p:spPr>
          <a:xfrm flipH="1">
            <a:off x="8375394" y="5086929"/>
            <a:ext cx="3816606" cy="1631923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he-IL" dirty="0">
              <a:solidFill>
                <a:srgbClr val="FFD700"/>
              </a:solidFill>
            </a:endParaRPr>
          </a:p>
          <a:p>
            <a:r>
              <a:rPr lang="he-IL" dirty="0">
                <a:solidFill>
                  <a:srgbClr val="FFD7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מגישים:  עדן אנטו 318459518</a:t>
            </a:r>
          </a:p>
          <a:p>
            <a:r>
              <a:rPr lang="he-IL" dirty="0">
                <a:solidFill>
                  <a:srgbClr val="FFD70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		 מתן לוי   318262383</a:t>
            </a:r>
          </a:p>
          <a:p>
            <a:endParaRPr lang="he-IL" dirty="0">
              <a:solidFill>
                <a:srgbClr val="FFD700"/>
              </a:solidFill>
            </a:endParaRPr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9AFD327E-320C-5AAE-5BBD-B90AEE85AE38}"/>
              </a:ext>
            </a:extLst>
          </p:cNvPr>
          <p:cNvSpPr/>
          <p:nvPr/>
        </p:nvSpPr>
        <p:spPr>
          <a:xfrm>
            <a:off x="943788" y="320734"/>
            <a:ext cx="10304424" cy="1107996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אתגר השבבים 2023 - רופין</a:t>
            </a:r>
          </a:p>
        </p:txBody>
      </p:sp>
    </p:spTree>
    <p:extLst>
      <p:ext uri="{BB962C8B-B14F-4D97-AF65-F5344CB8AC3E}">
        <p14:creationId xmlns:p14="http://schemas.microsoft.com/office/powerpoint/2010/main" val="3395134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C59EB5E8-210D-A9DC-3F96-35837F3F48A1}"/>
              </a:ext>
            </a:extLst>
          </p:cNvPr>
          <p:cNvSpPr txBox="1"/>
          <p:nvPr/>
        </p:nvSpPr>
        <p:spPr>
          <a:xfrm>
            <a:off x="689317" y="1375534"/>
            <a:ext cx="11319599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מצב ברירת המחדל של המערכת הוא מצב תצוגת השעה, </a:t>
            </a:r>
          </a:p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כאשר השעה שתוצג היא השעה שאותה הגדרנו קודם.</a:t>
            </a:r>
            <a:endParaRPr lang="he-IL" dirty="0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9069C5BF-D3F6-1C9F-49C1-ED6AAC91D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17" y="1114757"/>
            <a:ext cx="3746183" cy="1352550"/>
          </a:xfrm>
          <a:prstGeom prst="rect">
            <a:avLst/>
          </a:prstGeom>
        </p:spPr>
      </p:pic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616C5675-2B52-0AE2-101B-ADDC72C25105}"/>
              </a:ext>
            </a:extLst>
          </p:cNvPr>
          <p:cNvSpPr txBox="1"/>
          <p:nvPr/>
        </p:nvSpPr>
        <p:spPr>
          <a:xfrm>
            <a:off x="689316" y="3795259"/>
            <a:ext cx="11319599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על מנת לכוון שעה כרצוננו ניתן להעביר את המערכת למצב כיוון שעה.</a:t>
            </a:r>
          </a:p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כאשר תחילה תכוון השעה לאחר מכן הדקות ולבסוף השניות. לחיצה על          </a:t>
            </a:r>
            <a:endParaRPr lang="he-IL" dirty="0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BA049A6D-6BFD-D84C-39C3-03345AE821BC}"/>
              </a:ext>
            </a:extLst>
          </p:cNvPr>
          <p:cNvSpPr txBox="1"/>
          <p:nvPr/>
        </p:nvSpPr>
        <p:spPr>
          <a:xfrm>
            <a:off x="2562408" y="4164591"/>
            <a:ext cx="10199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KEY0</a:t>
            </a:r>
            <a:endParaRPr lang="he-IL" dirty="0"/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7AEC75B6-FF34-9352-18F9-61C443F191C8}"/>
              </a:ext>
            </a:extLst>
          </p:cNvPr>
          <p:cNvSpPr txBox="1"/>
          <p:nvPr/>
        </p:nvSpPr>
        <p:spPr>
          <a:xfrm>
            <a:off x="183085" y="4159861"/>
            <a:ext cx="26304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מעבירה בין מצבים</a:t>
            </a:r>
            <a:endParaRPr lang="he-IL" sz="2400" dirty="0"/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6C67962F-04AB-21E6-40A3-65CC32A0952E}"/>
              </a:ext>
            </a:extLst>
          </p:cNvPr>
          <p:cNvSpPr txBox="1"/>
          <p:nvPr/>
        </p:nvSpPr>
        <p:spPr>
          <a:xfrm>
            <a:off x="10458825" y="4525646"/>
            <a:ext cx="17772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ולחיצה על </a:t>
            </a:r>
            <a:endParaRPr lang="he-IL" sz="2400" dirty="0"/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D707D6A1-79E2-158D-104E-0191E3AF3952}"/>
              </a:ext>
            </a:extLst>
          </p:cNvPr>
          <p:cNvSpPr txBox="1"/>
          <p:nvPr/>
        </p:nvSpPr>
        <p:spPr>
          <a:xfrm>
            <a:off x="6566485" y="4525646"/>
            <a:ext cx="40864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מוסיפה 1 למונה.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KEY1 </a:t>
            </a:r>
            <a:endParaRPr lang="he-IL" dirty="0"/>
          </a:p>
        </p:txBody>
      </p:sp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974C77E9-8320-4D05-06D7-BD0CCF5B5AB9}"/>
              </a:ext>
            </a:extLst>
          </p:cNvPr>
          <p:cNvSpPr txBox="1"/>
          <p:nvPr/>
        </p:nvSpPr>
        <p:spPr>
          <a:xfrm>
            <a:off x="689316" y="4915214"/>
            <a:ext cx="113195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על מנת לדעת באיזה מצב המערכת נמצאת קיים חיווי בדמות הבהוב הסגמנטים הרלוונטיים</a:t>
            </a:r>
            <a:endParaRPr lang="he-IL" dirty="0"/>
          </a:p>
        </p:txBody>
      </p:sp>
      <p:sp>
        <p:nvSpPr>
          <p:cNvPr id="24" name="תיבת טקסט 23">
            <a:extLst>
              <a:ext uri="{FF2B5EF4-FFF2-40B4-BE49-F238E27FC236}">
                <a16:creationId xmlns:a16="http://schemas.microsoft.com/office/drawing/2014/main" id="{9E13FE51-3370-EA4A-9EA3-FB2C3DC5AACE}"/>
              </a:ext>
            </a:extLst>
          </p:cNvPr>
          <p:cNvSpPr txBox="1"/>
          <p:nvPr/>
        </p:nvSpPr>
        <p:spPr>
          <a:xfrm>
            <a:off x="8278001" y="165672"/>
            <a:ext cx="35748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הצגת השעה</a:t>
            </a:r>
            <a:endParaRPr lang="he-IL" sz="4800" dirty="0"/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B692528F-076B-E512-BC48-C94EA4534F93}"/>
              </a:ext>
            </a:extLst>
          </p:cNvPr>
          <p:cNvSpPr txBox="1"/>
          <p:nvPr/>
        </p:nvSpPr>
        <p:spPr>
          <a:xfrm>
            <a:off x="7939587" y="2819783"/>
            <a:ext cx="42524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מצב כיוון שעה</a:t>
            </a:r>
            <a:endParaRPr lang="he-IL" sz="4800" dirty="0"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140765B2-AB24-01C0-06F8-947C7274CB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C39D36C5-7467-8BCD-2981-1C9A036B125E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10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17011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675500E7-237D-E952-648B-B2669A0A8B7A}"/>
              </a:ext>
            </a:extLst>
          </p:cNvPr>
          <p:cNvSpPr txBox="1"/>
          <p:nvPr/>
        </p:nvSpPr>
        <p:spPr>
          <a:xfrm>
            <a:off x="675249" y="1009774"/>
            <a:ext cx="1131959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ולחיצה נוספת תעצור אותו. 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KEY1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את הסטופר ניתן לפעיל על ידי לחיצה ארוכה על לחצן </a:t>
            </a:r>
            <a:endParaRPr lang="he-IL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4020B951-4A40-5B40-0865-E2F60E659102}"/>
              </a:ext>
            </a:extLst>
          </p:cNvPr>
          <p:cNvSpPr txBox="1"/>
          <p:nvPr/>
        </p:nvSpPr>
        <p:spPr>
          <a:xfrm>
            <a:off x="675249" y="1419382"/>
            <a:ext cx="1131959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.KEY0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על מנת לאפס את הספירה נלחץ לחיצה ארוכה על לחצן </a:t>
            </a:r>
            <a:endParaRPr lang="he-IL" dirty="0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E4AE099B-E69F-39C5-9112-1EBF3977E14C}"/>
              </a:ext>
            </a:extLst>
          </p:cNvPr>
          <p:cNvSpPr txBox="1"/>
          <p:nvPr/>
        </p:nvSpPr>
        <p:spPr>
          <a:xfrm>
            <a:off x="225084" y="3440080"/>
            <a:ext cx="11769764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KEY1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במצב שמירת הנתונים (100) נראה על הסגמנטים את פלט הסטופר וכאשר נלחץ על לחצן </a:t>
            </a:r>
            <a:endParaRPr lang="he-IL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A07745F2-CEA0-1559-864F-945CC7C4B424}"/>
              </a:ext>
            </a:extLst>
          </p:cNvPr>
          <p:cNvSpPr txBox="1"/>
          <p:nvPr/>
        </p:nvSpPr>
        <p:spPr>
          <a:xfrm>
            <a:off x="225084" y="3852338"/>
            <a:ext cx="11769764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ניתן לשמור שלוש תוצאות בצורה מעגלית שיוצגו במצבים שפורטו בטבלה</a:t>
            </a:r>
            <a:endParaRPr lang="he-IL" dirty="0"/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4E744EBC-6C2D-DB48-3D34-D2BCCDA0152B}"/>
              </a:ext>
            </a:extLst>
          </p:cNvPr>
          <p:cNvSpPr txBox="1"/>
          <p:nvPr/>
        </p:nvSpPr>
        <p:spPr>
          <a:xfrm>
            <a:off x="10071724" y="176127"/>
            <a:ext cx="21202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סטופר</a:t>
            </a:r>
            <a:endParaRPr lang="he-IL" sz="4800" dirty="0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50E14CC1-3D24-3799-E310-E04B3B43DDAF}"/>
              </a:ext>
            </a:extLst>
          </p:cNvPr>
          <p:cNvSpPr txBox="1"/>
          <p:nvPr/>
        </p:nvSpPr>
        <p:spPr>
          <a:xfrm>
            <a:off x="7576457" y="2419867"/>
            <a:ext cx="441839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שמירת הנתונים</a:t>
            </a:r>
            <a:endParaRPr lang="he-IL" sz="4800" dirty="0"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B1016590-4430-8B0D-76E4-84451B0CBF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0BD49630-079F-319B-120E-FB1D7F64DEBC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11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39546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675500E7-237D-E952-648B-B2669A0A8B7A}"/>
              </a:ext>
            </a:extLst>
          </p:cNvPr>
          <p:cNvSpPr txBox="1"/>
          <p:nvPr/>
        </p:nvSpPr>
        <p:spPr>
          <a:xfrm>
            <a:off x="675249" y="1009774"/>
            <a:ext cx="1131959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במצב הספירה לאחור, על המשתמש להזין זמן התחלתי בדומה לכיוון שעה</a:t>
            </a:r>
            <a:endParaRPr lang="he-IL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4020B951-4A40-5B40-0865-E2F60E659102}"/>
              </a:ext>
            </a:extLst>
          </p:cNvPr>
          <p:cNvSpPr txBox="1"/>
          <p:nvPr/>
        </p:nvSpPr>
        <p:spPr>
          <a:xfrm>
            <a:off x="675249" y="1419382"/>
            <a:ext cx="1131959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תתחיל את הספירה לאחור. בכל עת ניתן לכוון את המערכת לספירה 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KEY0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לחיצה על לחצן </a:t>
            </a:r>
            <a:endParaRPr lang="he-IL" dirty="0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E4AE099B-E69F-39C5-9112-1EBF3977E14C}"/>
              </a:ext>
            </a:extLst>
          </p:cNvPr>
          <p:cNvSpPr txBox="1"/>
          <p:nvPr/>
        </p:nvSpPr>
        <p:spPr>
          <a:xfrm>
            <a:off x="211118" y="4259998"/>
            <a:ext cx="11769764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בדומה למצב הספירה לאחור, על המשתמש להזין שעת יעד לשעון המעורר.</a:t>
            </a:r>
            <a:endParaRPr lang="he-IL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A07745F2-CEA0-1559-864F-945CC7C4B424}"/>
              </a:ext>
            </a:extLst>
          </p:cNvPr>
          <p:cNvSpPr txBox="1"/>
          <p:nvPr/>
        </p:nvSpPr>
        <p:spPr>
          <a:xfrm>
            <a:off x="211118" y="4672256"/>
            <a:ext cx="11769764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.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KEY1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ניתן בכל עת לשנות את כיוון השעון המעורר באמצעות לחיצה על </a:t>
            </a:r>
            <a:endParaRPr lang="he-IL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8923703-F691-3B74-CD5D-247FAF2FAE73}"/>
              </a:ext>
            </a:extLst>
          </p:cNvPr>
          <p:cNvSpPr txBox="1"/>
          <p:nvPr/>
        </p:nvSpPr>
        <p:spPr>
          <a:xfrm>
            <a:off x="675248" y="1809428"/>
            <a:ext cx="1131959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KEY0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חדשה עם זמן התחלתי חדש ע"י לחיצה חוזרת על </a:t>
            </a:r>
            <a:endParaRPr lang="he-IL" dirty="0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21A6367-C6FE-F2BA-4919-70917E25C771}"/>
              </a:ext>
            </a:extLst>
          </p:cNvPr>
          <p:cNvSpPr txBox="1"/>
          <p:nvPr/>
        </p:nvSpPr>
        <p:spPr>
          <a:xfrm>
            <a:off x="675248" y="2219036"/>
            <a:ext cx="1131959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. 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והמערכת תחזור לזמן ההתחלתי שהוגדר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 KEY0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על מנת לאפס את הספירה ניתן ללחוץ על </a:t>
            </a:r>
            <a:endParaRPr lang="he-IL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29469779-08C3-FF0A-B6B5-FB9D250CD01F}"/>
              </a:ext>
            </a:extLst>
          </p:cNvPr>
          <p:cNvSpPr txBox="1"/>
          <p:nvPr/>
        </p:nvSpPr>
        <p:spPr>
          <a:xfrm>
            <a:off x="225083" y="5152432"/>
            <a:ext cx="11769764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.KEY0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נטרול החיווי המודיע על הגעת שעת השעון המעורר מתבצע על ידי לחיצה על לחצן</a:t>
            </a:r>
            <a:endParaRPr lang="he-IL" dirty="0"/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C64828D3-92F6-C920-3244-3D2BA42C1917}"/>
              </a:ext>
            </a:extLst>
          </p:cNvPr>
          <p:cNvSpPr txBox="1"/>
          <p:nvPr/>
        </p:nvSpPr>
        <p:spPr>
          <a:xfrm>
            <a:off x="8222592" y="198038"/>
            <a:ext cx="375829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ספירה לאחור</a:t>
            </a:r>
            <a:endParaRPr lang="he-IL" sz="4800" dirty="0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83E2FB33-5E61-F8B4-3BE2-F64BD6280714}"/>
              </a:ext>
            </a:extLst>
          </p:cNvPr>
          <p:cNvSpPr txBox="1"/>
          <p:nvPr/>
        </p:nvSpPr>
        <p:spPr>
          <a:xfrm>
            <a:off x="8716076" y="3346303"/>
            <a:ext cx="326480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שעון מעורר</a:t>
            </a:r>
            <a:endParaRPr lang="he-IL" sz="4800" dirty="0"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FF0D7DCB-4DE2-D11F-93CE-ED118212B2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642106C6-65F9-CC42-5D18-2159465A7C9B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12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20439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675500E7-237D-E952-648B-B2669A0A8B7A}"/>
              </a:ext>
            </a:extLst>
          </p:cNvPr>
          <p:cNvSpPr txBox="1"/>
          <p:nvPr/>
        </p:nvSpPr>
        <p:spPr>
          <a:xfrm>
            <a:off x="1" y="1009774"/>
            <a:ext cx="1199484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LED0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בספירה לאחור ובשעון המעורר בעת ההגעה זמן היעד, המערכת מציגה חיווי בדמות הבהוב </a:t>
            </a:r>
            <a:endParaRPr lang="he-IL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BD5D95B5-F74F-8BFA-DECE-655D29C8B3A4}"/>
              </a:ext>
            </a:extLst>
          </p:cNvPr>
          <p:cNvSpPr txBox="1"/>
          <p:nvPr/>
        </p:nvSpPr>
        <p:spPr>
          <a:xfrm>
            <a:off x="675248" y="1471439"/>
            <a:ext cx="1131959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ונשמע צלצול באמצעות הרמקול המחובר.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ALARM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בנוסף במיקרו בקר מוצג בהבזקים המילה </a:t>
            </a:r>
            <a:endParaRPr lang="he-IL" dirty="0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FB1B9476-E6CC-9C13-12C5-D5BA1EC942B7}"/>
              </a:ext>
            </a:extLst>
          </p:cNvPr>
          <p:cNvSpPr txBox="1"/>
          <p:nvPr/>
        </p:nvSpPr>
        <p:spPr>
          <a:xfrm>
            <a:off x="675248" y="1933104"/>
            <a:ext cx="1131959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המיקרו בקר ינגן עבור החיווי את צלילי השיר "יונתן הקטן" , "מה נשתנה" או מצב שקט</a:t>
            </a:r>
            <a:endParaRPr lang="en-US" sz="2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526A9F2-6055-9159-8F70-5B81D9EB111F}"/>
              </a:ext>
            </a:extLst>
          </p:cNvPr>
          <p:cNvSpPr txBox="1"/>
          <p:nvPr/>
        </p:nvSpPr>
        <p:spPr>
          <a:xfrm>
            <a:off x="675248" y="2394768"/>
            <a:ext cx="1131959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בבקר)</a:t>
            </a:r>
            <a:r>
              <a:rPr lang="en-US" sz="2400" dirty="0">
                <a:latin typeface="Gisha" panose="020B0502040204020203" pitchFamily="34" charset="-79"/>
              </a:rPr>
              <a:t>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S1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(ניתן לבחור בלחיצה על לחצן</a:t>
            </a:r>
            <a:endParaRPr lang="he-IL" dirty="0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5CF0D25C-418C-10F6-5ED2-AC5575C7BD3E}"/>
              </a:ext>
            </a:extLst>
          </p:cNvPr>
          <p:cNvSpPr txBox="1"/>
          <p:nvPr/>
        </p:nvSpPr>
        <p:spPr>
          <a:xfrm>
            <a:off x="9499849" y="224944"/>
            <a:ext cx="248103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התראות</a:t>
            </a:r>
            <a:endParaRPr lang="he-IL" sz="4800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C0D0ECED-67F9-B1B7-204D-47AEA3CFDA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67" t="8562" r="7101" b="2157"/>
          <a:stretch/>
        </p:blipFill>
        <p:spPr>
          <a:xfrm>
            <a:off x="1716258" y="2968283"/>
            <a:ext cx="2363373" cy="3573194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16FD3F95-C244-4C07-59F8-930B02ABCF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F46BDA99-C4F3-AF2A-0E48-FAE9FFE4252F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13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945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675500E7-237D-E952-648B-B2669A0A8B7A}"/>
              </a:ext>
            </a:extLst>
          </p:cNvPr>
          <p:cNvSpPr txBox="1"/>
          <p:nvPr/>
        </p:nvSpPr>
        <p:spPr>
          <a:xfrm>
            <a:off x="323558" y="3844498"/>
            <a:ext cx="1176976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מסמן על כניסה לתצוגה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LED8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כאשר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(AM/PM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ניתן להפוך את תצוגת השעה לשעון 12 שעות (</a:t>
            </a:r>
            <a:endParaRPr lang="he-IL" dirty="0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80BBA55C-4BFC-44A9-117D-0897D8BB9018}"/>
              </a:ext>
            </a:extLst>
          </p:cNvPr>
          <p:cNvSpPr txBox="1"/>
          <p:nvPr/>
        </p:nvSpPr>
        <p:spPr>
          <a:xfrm>
            <a:off x="872401" y="4239956"/>
            <a:ext cx="1131959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.LED8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2400" dirty="0">
                <a:latin typeface="Gisha" panose="020B0502040204020203" pitchFamily="34" charset="-79"/>
              </a:rPr>
              <a:t>יידלק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,PM</a:t>
            </a:r>
            <a:r>
              <a:rPr lang="he-IL" sz="1800" dirty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כאשר השעה המוצגת הינה תצוגת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endParaRPr lang="he-IL" sz="2400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11266372-EEEA-F676-2776-4C9F417EF00C}"/>
              </a:ext>
            </a:extLst>
          </p:cNvPr>
          <p:cNvSpPr txBox="1"/>
          <p:nvPr/>
        </p:nvSpPr>
        <p:spPr>
          <a:xfrm>
            <a:off x="225083" y="1084191"/>
            <a:ext cx="1176976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המערכת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KEY0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בכניסה למצב תאריך יוצג התאריך שהוגדר בהגדרות ההתחלתיות, בלחיצה על </a:t>
            </a:r>
            <a:endParaRPr lang="he-IL" dirty="0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3325AC13-41B8-6EC5-9B4A-FBBB6F1DBC02}"/>
              </a:ext>
            </a:extLst>
          </p:cNvPr>
          <p:cNvSpPr txBox="1"/>
          <p:nvPr/>
        </p:nvSpPr>
        <p:spPr>
          <a:xfrm>
            <a:off x="225082" y="1489073"/>
            <a:ext cx="1176976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נכנסת למצב כיוון תאריך, בדומה לכיוון השעה.</a:t>
            </a:r>
            <a:endParaRPr lang="he-IL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23308A28-CA47-0195-7E60-46602C98803E}"/>
              </a:ext>
            </a:extLst>
          </p:cNvPr>
          <p:cNvSpPr txBox="1"/>
          <p:nvPr/>
        </p:nvSpPr>
        <p:spPr>
          <a:xfrm>
            <a:off x="5615147" y="1970288"/>
            <a:ext cx="6379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he-IL" sz="1800" dirty="0">
                <a:latin typeface="Gisha" panose="020B0502040204020203" pitchFamily="34" charset="-79"/>
                <a:cs typeface="Gisha" panose="020B0502040204020203" pitchFamily="34" charset="-79"/>
              </a:rPr>
              <a:t>* בכיוון התאריך, ההנחה שיש 31 ימים בחודש </a:t>
            </a:r>
            <a:r>
              <a:rPr lang="he-IL" sz="1800" dirty="0" err="1">
                <a:latin typeface="Gisha" panose="020B0502040204020203" pitchFamily="34" charset="-79"/>
                <a:cs typeface="Gisha" panose="020B0502040204020203" pitchFamily="34" charset="-79"/>
              </a:rPr>
              <a:t>קלנדרי</a:t>
            </a:r>
            <a:r>
              <a:rPr lang="he-IL" sz="1800" dirty="0">
                <a:latin typeface="Gisha" panose="020B0502040204020203" pitchFamily="34" charset="-79"/>
                <a:cs typeface="Gisha" panose="020B0502040204020203" pitchFamily="34" charset="-79"/>
              </a:rPr>
              <a:t> *</a:t>
            </a:r>
            <a:endParaRPr lang="he-IL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268EF0EC-3EC0-238B-2286-E34D43035A88}"/>
              </a:ext>
            </a:extLst>
          </p:cNvPr>
          <p:cNvSpPr txBox="1"/>
          <p:nvPr/>
        </p:nvSpPr>
        <p:spPr>
          <a:xfrm>
            <a:off x="8086827" y="253194"/>
            <a:ext cx="400649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הצגת התאריך</a:t>
            </a:r>
            <a:endParaRPr lang="he-IL" sz="4800" dirty="0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E88DE5C0-A30F-F417-E280-AD52510E2B88}"/>
              </a:ext>
            </a:extLst>
          </p:cNvPr>
          <p:cNvSpPr txBox="1"/>
          <p:nvPr/>
        </p:nvSpPr>
        <p:spPr>
          <a:xfrm>
            <a:off x="6042280" y="2953022"/>
            <a:ext cx="61497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מצב שעון בן 12 שעות</a:t>
            </a:r>
            <a:endParaRPr lang="he-IL" sz="4800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C6A1A470-261D-0128-A1E5-4A6D37120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95D5B174-99BC-2A85-985C-31528ACCB310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14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66132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11266372-EEEA-F676-2776-4C9F417EF00C}"/>
              </a:ext>
            </a:extLst>
          </p:cNvPr>
          <p:cNvSpPr txBox="1"/>
          <p:nvPr/>
        </p:nvSpPr>
        <p:spPr>
          <a:xfrm>
            <a:off x="323558" y="1084191"/>
            <a:ext cx="1176976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התאפשר באמצעות השימוש במיקרו בקר,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LCD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השמעת צלצול ההתראה והחיווי על צג ה</a:t>
            </a:r>
            <a:endParaRPr lang="he-IL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268EF0EC-3EC0-238B-2286-E34D43035A88}"/>
              </a:ext>
            </a:extLst>
          </p:cNvPr>
          <p:cNvSpPr txBox="1"/>
          <p:nvPr/>
        </p:nvSpPr>
        <p:spPr>
          <a:xfrm>
            <a:off x="6400801" y="253194"/>
            <a:ext cx="56925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השימוש במיקרו בקר</a:t>
            </a:r>
            <a:endParaRPr lang="he-IL" sz="4800" dirty="0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0EF4BAE7-2766-C936-576F-EA57BEEA8B7B}"/>
              </a:ext>
            </a:extLst>
          </p:cNvPr>
          <p:cNvSpPr txBox="1"/>
          <p:nvPr/>
        </p:nvSpPr>
        <p:spPr>
          <a:xfrm>
            <a:off x="211118" y="1545856"/>
            <a:ext cx="1176976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  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משמש כדגל להפעלה הנשלט על ידי מכונת המצבים בכרטיס בחיבור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P1.3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פורט</a:t>
            </a:r>
            <a:endParaRPr lang="he-IL" dirty="0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8F8617C9-F7B9-021C-D6D2-5A7CAFCB07F0}"/>
              </a:ext>
            </a:extLst>
          </p:cNvPr>
          <p:cNvSpPr txBox="1"/>
          <p:nvPr/>
        </p:nvSpPr>
        <p:spPr>
          <a:xfrm>
            <a:off x="323557" y="2035611"/>
            <a:ext cx="1176976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מוצג 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LCD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כאשר ההתראה איננה פועלת, על צג ה</a:t>
            </a:r>
            <a:endParaRPr lang="he-IL" dirty="0"/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54DA5426-5F09-FB05-9E85-0FC75552989C}"/>
              </a:ext>
            </a:extLst>
          </p:cNvPr>
          <p:cNvSpPr txBox="1"/>
          <p:nvPr/>
        </p:nvSpPr>
        <p:spPr>
          <a:xfrm>
            <a:off x="2246438" y="2069673"/>
            <a:ext cx="3849561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.Challenge Intel Mobileye</a:t>
            </a:r>
            <a:endParaRPr lang="he-IL" dirty="0"/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8CF70376-EE46-B094-AB81-AFF7CB8CABDB}"/>
              </a:ext>
            </a:extLst>
          </p:cNvPr>
          <p:cNvSpPr txBox="1"/>
          <p:nvPr/>
        </p:nvSpPr>
        <p:spPr>
          <a:xfrm>
            <a:off x="1460500" y="1535388"/>
            <a:ext cx="1371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.GPIO</a:t>
            </a:r>
            <a:endParaRPr lang="he-IL" sz="2400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477FDBF3-2EF4-72C6-B57D-0ECDBB3D9D14}"/>
              </a:ext>
            </a:extLst>
          </p:cNvPr>
          <p:cNvSpPr txBox="1"/>
          <p:nvPr/>
        </p:nvSpPr>
        <p:spPr>
          <a:xfrm>
            <a:off x="323557" y="6150566"/>
            <a:ext cx="8201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GitHub - EdenAnto/ChipChallengeGUI: C# GUI for chip challenge</a:t>
            </a:r>
            <a:endParaRPr lang="he-IL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72E7DC6D-70E6-90B1-576B-E90FB82AE9DE}"/>
              </a:ext>
            </a:extLst>
          </p:cNvPr>
          <p:cNvSpPr txBox="1"/>
          <p:nvPr/>
        </p:nvSpPr>
        <p:spPr>
          <a:xfrm>
            <a:off x="4276577" y="3323085"/>
            <a:ext cx="770430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תוכנית הגדרת תאריך ושעה </a:t>
            </a:r>
            <a:endParaRPr lang="he-IL" sz="4800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AB01C628-C153-1926-8C9D-1BA7A9B4BF86}"/>
              </a:ext>
            </a:extLst>
          </p:cNvPr>
          <p:cNvSpPr txBox="1"/>
          <p:nvPr/>
        </p:nvSpPr>
        <p:spPr>
          <a:xfrm>
            <a:off x="211117" y="4129892"/>
            <a:ext cx="1176976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.Visual Studio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יצרנו בשפת סי שארפ באמצעות סביבת העבודה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GUI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את חלונית ה</a:t>
            </a:r>
            <a:endParaRPr lang="he-IL" dirty="0"/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19341A22-5BC9-E06A-09B6-C7EB5FF4F350}"/>
              </a:ext>
            </a:extLst>
          </p:cNvPr>
          <p:cNvSpPr txBox="1"/>
          <p:nvPr/>
        </p:nvSpPr>
        <p:spPr>
          <a:xfrm>
            <a:off x="211116" y="4499224"/>
            <a:ext cx="11769763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התוכנית מייצרת קובץ ורילוג המשמש להטמעת הגדרות המשתמש בכרטיס.</a:t>
            </a:r>
          </a:p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מצורף קישור לתכנון וקידוד התוכנה</a:t>
            </a:r>
            <a:endParaRPr lang="he-IL" dirty="0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D8E71E94-6566-C3BC-D6FF-2C06B68E51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55127D0-6B84-989A-87CD-B8386B677248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15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932010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894CB6E2-BBB5-1360-8CD8-27FAD8F5244B}"/>
              </a:ext>
            </a:extLst>
          </p:cNvPr>
          <p:cNvSpPr txBox="1"/>
          <p:nvPr/>
        </p:nvSpPr>
        <p:spPr>
          <a:xfrm>
            <a:off x="4541520" y="62074"/>
            <a:ext cx="3108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סרטונים</a:t>
            </a:r>
            <a:endParaRPr lang="he-IL" sz="6000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A3E18456-06F3-844F-2B54-E393CFE6ADB0}"/>
              </a:ext>
            </a:extLst>
          </p:cNvPr>
          <p:cNvSpPr txBox="1"/>
          <p:nvPr/>
        </p:nvSpPr>
        <p:spPr>
          <a:xfrm>
            <a:off x="9434286" y="1077737"/>
            <a:ext cx="28593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הגדרות ראשוניות:</a:t>
            </a:r>
            <a:endParaRPr lang="he-IL" sz="2400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55436F5E-2626-5AF3-B005-D1E5B04AE8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A40DD047-4E96-8535-3695-9CD7F0DEAE9A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16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  <p:pic>
        <p:nvPicPr>
          <p:cNvPr id="10" name="מדיה מקוונת 9" title="Project Setup">
            <a:hlinkClick r:id="" action="ppaction://media"/>
            <a:extLst>
              <a:ext uri="{FF2B5EF4-FFF2-40B4-BE49-F238E27FC236}">
                <a16:creationId xmlns:a16="http://schemas.microsoft.com/office/drawing/2014/main" id="{C7BD2139-316F-0BFB-2065-2F488E580C4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548227" y="1642305"/>
            <a:ext cx="8467970" cy="4784403"/>
          </a:xfrm>
          <a:prstGeom prst="rect">
            <a:avLst/>
          </a:prstGeom>
        </p:spPr>
      </p:pic>
      <p:sp>
        <p:nvSpPr>
          <p:cNvPr id="3" name="תיבת טקסט 2">
            <a:hlinkClick r:id="rId5"/>
            <a:extLst>
              <a:ext uri="{FF2B5EF4-FFF2-40B4-BE49-F238E27FC236}">
                <a16:creationId xmlns:a16="http://schemas.microsoft.com/office/drawing/2014/main" id="{7EB4BE73-DB41-BDEF-3AB0-A894C79E76FA}"/>
              </a:ext>
            </a:extLst>
          </p:cNvPr>
          <p:cNvSpPr txBox="1"/>
          <p:nvPr/>
        </p:nvSpPr>
        <p:spPr>
          <a:xfrm>
            <a:off x="-51580" y="6488668"/>
            <a:ext cx="6147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dirty="0"/>
              <a:t>https://youtu.be/KQACBaMwPq0</a:t>
            </a:r>
          </a:p>
        </p:txBody>
      </p:sp>
    </p:spTree>
    <p:extLst>
      <p:ext uri="{BB962C8B-B14F-4D97-AF65-F5344CB8AC3E}">
        <p14:creationId xmlns:p14="http://schemas.microsoft.com/office/powerpoint/2010/main" val="1416983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894CB6E2-BBB5-1360-8CD8-27FAD8F5244B}"/>
              </a:ext>
            </a:extLst>
          </p:cNvPr>
          <p:cNvSpPr txBox="1"/>
          <p:nvPr/>
        </p:nvSpPr>
        <p:spPr>
          <a:xfrm>
            <a:off x="4541520" y="62074"/>
            <a:ext cx="3108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סרטונים</a:t>
            </a:r>
            <a:endParaRPr lang="he-IL" sz="6000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A3E18456-06F3-844F-2B54-E393CFE6ADB0}"/>
              </a:ext>
            </a:extLst>
          </p:cNvPr>
          <p:cNvSpPr txBox="1"/>
          <p:nvPr/>
        </p:nvSpPr>
        <p:spPr>
          <a:xfrm>
            <a:off x="9332686" y="965196"/>
            <a:ext cx="28593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פונקציונאליות:</a:t>
            </a:r>
            <a:endParaRPr lang="he-IL" sz="2400" dirty="0"/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C883A355-F5DF-FB77-5CA2-27BC55FFB8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16D78231-AFCA-BA9F-14B1-CBC9D09B705B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17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  <p:pic>
        <p:nvPicPr>
          <p:cNvPr id="16" name="מדיה מקוונת 14" title="Project functionality review">
            <a:hlinkClick r:id="" action="ppaction://media"/>
            <a:extLst>
              <a:ext uri="{FF2B5EF4-FFF2-40B4-BE49-F238E27FC236}">
                <a16:creationId xmlns:a16="http://schemas.microsoft.com/office/drawing/2014/main" id="{8743B676-77C1-AAE8-7014-1141F23867E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548227" y="1652334"/>
            <a:ext cx="8487776" cy="4774374"/>
          </a:xfrm>
          <a:prstGeom prst="rect">
            <a:avLst/>
          </a:prstGeom>
        </p:spPr>
      </p:pic>
      <p:sp>
        <p:nvSpPr>
          <p:cNvPr id="3" name="תיבת טקסט 2">
            <a:hlinkClick r:id="rId5"/>
            <a:extLst>
              <a:ext uri="{FF2B5EF4-FFF2-40B4-BE49-F238E27FC236}">
                <a16:creationId xmlns:a16="http://schemas.microsoft.com/office/drawing/2014/main" id="{8A697F62-22FF-E5E6-8A19-2ED39E46D73D}"/>
              </a:ext>
            </a:extLst>
          </p:cNvPr>
          <p:cNvSpPr txBox="1"/>
          <p:nvPr/>
        </p:nvSpPr>
        <p:spPr>
          <a:xfrm>
            <a:off x="70338" y="6467515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dirty="0"/>
              <a:t>https://youtu.be/uMxacJ1nhmM</a:t>
            </a:r>
          </a:p>
        </p:txBody>
      </p:sp>
    </p:spTree>
    <p:extLst>
      <p:ext uri="{BB962C8B-B14F-4D97-AF65-F5344CB8AC3E}">
        <p14:creationId xmlns:p14="http://schemas.microsoft.com/office/powerpoint/2010/main" val="2158527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894CB6E2-BBB5-1360-8CD8-27FAD8F5244B}"/>
              </a:ext>
            </a:extLst>
          </p:cNvPr>
          <p:cNvSpPr txBox="1"/>
          <p:nvPr/>
        </p:nvSpPr>
        <p:spPr>
          <a:xfrm>
            <a:off x="4541520" y="62074"/>
            <a:ext cx="31089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סרטונים</a:t>
            </a:r>
            <a:endParaRPr lang="he-IL" sz="6000" dirty="0"/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E6270803-A72B-93DD-1624-EAB6008D6E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C123802D-9B07-889C-A9B3-0EB35BFC9D19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18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C49A4573-8865-B335-B2F8-9F5252088F91}"/>
              </a:ext>
            </a:extLst>
          </p:cNvPr>
          <p:cNvSpPr txBox="1"/>
          <p:nvPr/>
        </p:nvSpPr>
        <p:spPr>
          <a:xfrm>
            <a:off x="9332686" y="965196"/>
            <a:ext cx="28593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פונקציונאליות:</a:t>
            </a:r>
            <a:endParaRPr lang="he-IL" sz="2400" dirty="0"/>
          </a:p>
        </p:txBody>
      </p:sp>
      <p:pic>
        <p:nvPicPr>
          <p:cNvPr id="14" name="מדיה מקוונת 11" title="Project functionality review Part_2">
            <a:hlinkClick r:id="" action="ppaction://media"/>
            <a:extLst>
              <a:ext uri="{FF2B5EF4-FFF2-40B4-BE49-F238E27FC236}">
                <a16:creationId xmlns:a16="http://schemas.microsoft.com/office/drawing/2014/main" id="{C514BD9D-D5C7-DB24-47E9-2FBD6C6890E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548227" y="1642305"/>
            <a:ext cx="8505605" cy="4784403"/>
          </a:xfrm>
          <a:prstGeom prst="rect">
            <a:avLst/>
          </a:prstGeom>
        </p:spPr>
      </p:pic>
      <p:sp>
        <p:nvSpPr>
          <p:cNvPr id="3" name="תיבת טקסט 2">
            <a:hlinkClick r:id="rId5"/>
            <a:extLst>
              <a:ext uri="{FF2B5EF4-FFF2-40B4-BE49-F238E27FC236}">
                <a16:creationId xmlns:a16="http://schemas.microsoft.com/office/drawing/2014/main" id="{868456C0-B89F-4794-CAB0-01D1ED36F507}"/>
              </a:ext>
            </a:extLst>
          </p:cNvPr>
          <p:cNvSpPr txBox="1"/>
          <p:nvPr/>
        </p:nvSpPr>
        <p:spPr>
          <a:xfrm>
            <a:off x="70338" y="6488668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dirty="0"/>
              <a:t>https://youtu.be/oCdrSgDfF8w</a:t>
            </a:r>
          </a:p>
        </p:txBody>
      </p:sp>
    </p:spTree>
    <p:extLst>
      <p:ext uri="{BB962C8B-B14F-4D97-AF65-F5344CB8AC3E}">
        <p14:creationId xmlns:p14="http://schemas.microsoft.com/office/powerpoint/2010/main" val="2417549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894CB6E2-BBB5-1360-8CD8-27FAD8F5244B}"/>
              </a:ext>
            </a:extLst>
          </p:cNvPr>
          <p:cNvSpPr txBox="1"/>
          <p:nvPr/>
        </p:nvSpPr>
        <p:spPr>
          <a:xfrm>
            <a:off x="4541520" y="62074"/>
            <a:ext cx="385689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תיעוד קוד</a:t>
            </a:r>
            <a:endParaRPr lang="he-IL" sz="6000" dirty="0"/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E6270803-A72B-93DD-1624-EAB6008D6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C123802D-9B07-889C-A9B3-0EB35BFC9D19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19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8A270E6A-9BC4-B641-528D-943AB64EB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8092" y="2001715"/>
            <a:ext cx="3993686" cy="4594742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BA75DE22-A683-18F4-40E4-A3164F9242B5}"/>
              </a:ext>
            </a:extLst>
          </p:cNvPr>
          <p:cNvSpPr txBox="1"/>
          <p:nvPr/>
        </p:nvSpPr>
        <p:spPr>
          <a:xfrm>
            <a:off x="10162121" y="852645"/>
            <a:ext cx="28593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קוד לדוגמה:</a:t>
            </a:r>
            <a:endParaRPr lang="he-IL" sz="2400" dirty="0"/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CA2A13CB-319D-EBD0-5980-ECBC1E089FA2}"/>
              </a:ext>
            </a:extLst>
          </p:cNvPr>
          <p:cNvSpPr txBox="1"/>
          <p:nvPr/>
        </p:nvSpPr>
        <p:spPr>
          <a:xfrm>
            <a:off x="8865549" y="1427180"/>
            <a:ext cx="28593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מודל הסטופר</a:t>
            </a:r>
            <a:endParaRPr lang="he-IL" sz="2400" dirty="0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DD4144A5-7C0C-A5F4-547A-7D549F727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084" y="2001715"/>
            <a:ext cx="5876828" cy="4007459"/>
          </a:xfrm>
          <a:prstGeom prst="rect">
            <a:avLst/>
          </a:prstGeom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0BDDE2BB-1C3D-FA5E-AA51-58967F5413C9}"/>
              </a:ext>
            </a:extLst>
          </p:cNvPr>
          <p:cNvSpPr txBox="1"/>
          <p:nvPr/>
        </p:nvSpPr>
        <p:spPr>
          <a:xfrm>
            <a:off x="1892841" y="1484377"/>
            <a:ext cx="28593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מודל שעון מרכזי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3177891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884D8F5C-44C7-0AF2-D914-E065847F9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2486"/>
            <a:ext cx="5781675" cy="5153025"/>
          </a:xfrm>
          <a:prstGeom prst="rect">
            <a:avLst/>
          </a:prstGeom>
          <a:effectLst>
            <a:softEdge rad="215900"/>
          </a:effectLst>
        </p:spPr>
      </p:pic>
      <p:sp>
        <p:nvSpPr>
          <p:cNvPr id="6" name="מלבן: פינות מעוגלות 5">
            <a:extLst>
              <a:ext uri="{FF2B5EF4-FFF2-40B4-BE49-F238E27FC236}">
                <a16:creationId xmlns:a16="http://schemas.microsoft.com/office/drawing/2014/main" id="{B7EFAD3C-1A34-7C1D-A55E-169B4B27BC09}"/>
              </a:ext>
            </a:extLst>
          </p:cNvPr>
          <p:cNvSpPr/>
          <p:nvPr/>
        </p:nvSpPr>
        <p:spPr>
          <a:xfrm>
            <a:off x="6544835" y="1317660"/>
            <a:ext cx="5395575" cy="589308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he-IL" sz="2800" dirty="0">
                <a:solidFill>
                  <a:schemeClr val="tx1"/>
                </a:solidFill>
              </a:rPr>
              <a:t>הצגת השעה במספר מדינות</a:t>
            </a:r>
          </a:p>
        </p:txBody>
      </p:sp>
      <p:sp>
        <p:nvSpPr>
          <p:cNvPr id="13" name="מלבן: פינות מעוגלות 12">
            <a:extLst>
              <a:ext uri="{FF2B5EF4-FFF2-40B4-BE49-F238E27FC236}">
                <a16:creationId xmlns:a16="http://schemas.microsoft.com/office/drawing/2014/main" id="{CADAA409-A29F-F086-1EF5-8F78C3699C0D}"/>
              </a:ext>
            </a:extLst>
          </p:cNvPr>
          <p:cNvSpPr/>
          <p:nvPr/>
        </p:nvSpPr>
        <p:spPr>
          <a:xfrm>
            <a:off x="6544835" y="1990415"/>
            <a:ext cx="5395575" cy="589308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he-IL" sz="2800" dirty="0">
                <a:solidFill>
                  <a:schemeClr val="tx1"/>
                </a:solidFill>
              </a:rPr>
              <a:t>סטופר (בעל מצבי שמירה)</a:t>
            </a:r>
          </a:p>
        </p:txBody>
      </p:sp>
      <p:sp>
        <p:nvSpPr>
          <p:cNvPr id="14" name="מלבן: פינות מעוגלות 13">
            <a:extLst>
              <a:ext uri="{FF2B5EF4-FFF2-40B4-BE49-F238E27FC236}">
                <a16:creationId xmlns:a16="http://schemas.microsoft.com/office/drawing/2014/main" id="{AFB4B60F-D9DF-0B9F-7E1C-875CE8772855}"/>
              </a:ext>
            </a:extLst>
          </p:cNvPr>
          <p:cNvSpPr/>
          <p:nvPr/>
        </p:nvSpPr>
        <p:spPr>
          <a:xfrm>
            <a:off x="6534037" y="2677767"/>
            <a:ext cx="5395575" cy="589308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he-IL" sz="2800" dirty="0">
                <a:solidFill>
                  <a:schemeClr val="tx1"/>
                </a:solidFill>
              </a:rPr>
              <a:t>ספירה לאחור</a:t>
            </a:r>
          </a:p>
        </p:txBody>
      </p:sp>
      <p:sp>
        <p:nvSpPr>
          <p:cNvPr id="15" name="מלבן: פינות מעוגלות 14">
            <a:extLst>
              <a:ext uri="{FF2B5EF4-FFF2-40B4-BE49-F238E27FC236}">
                <a16:creationId xmlns:a16="http://schemas.microsoft.com/office/drawing/2014/main" id="{63D20B51-7B81-57FB-8181-F1DB24789FB3}"/>
              </a:ext>
            </a:extLst>
          </p:cNvPr>
          <p:cNvSpPr/>
          <p:nvPr/>
        </p:nvSpPr>
        <p:spPr>
          <a:xfrm>
            <a:off x="6523679" y="3365119"/>
            <a:ext cx="5395575" cy="589308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he-IL" sz="2800" dirty="0">
                <a:solidFill>
                  <a:schemeClr val="tx1"/>
                </a:solidFill>
              </a:rPr>
              <a:t>שעון מעורר</a:t>
            </a:r>
          </a:p>
        </p:txBody>
      </p:sp>
      <p:sp>
        <p:nvSpPr>
          <p:cNvPr id="16" name="מלבן: פינות מעוגלות 15">
            <a:extLst>
              <a:ext uri="{FF2B5EF4-FFF2-40B4-BE49-F238E27FC236}">
                <a16:creationId xmlns:a16="http://schemas.microsoft.com/office/drawing/2014/main" id="{3B91E00D-47AB-D6B3-F3D0-6C706C78322D}"/>
              </a:ext>
            </a:extLst>
          </p:cNvPr>
          <p:cNvSpPr/>
          <p:nvPr/>
        </p:nvSpPr>
        <p:spPr>
          <a:xfrm>
            <a:off x="6523678" y="4052471"/>
            <a:ext cx="5395575" cy="589308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he-IL" sz="2800" dirty="0">
                <a:solidFill>
                  <a:schemeClr val="tx1"/>
                </a:solidFill>
              </a:rPr>
              <a:t>פנס</a:t>
            </a:r>
          </a:p>
        </p:txBody>
      </p:sp>
      <p:sp>
        <p:nvSpPr>
          <p:cNvPr id="17" name="מלבן: פינות מעוגלות 16">
            <a:extLst>
              <a:ext uri="{FF2B5EF4-FFF2-40B4-BE49-F238E27FC236}">
                <a16:creationId xmlns:a16="http://schemas.microsoft.com/office/drawing/2014/main" id="{FEB3D446-1E71-CAA5-1E38-47DC89A9A2FF}"/>
              </a:ext>
            </a:extLst>
          </p:cNvPr>
          <p:cNvSpPr/>
          <p:nvPr/>
        </p:nvSpPr>
        <p:spPr>
          <a:xfrm>
            <a:off x="6534036" y="4739823"/>
            <a:ext cx="5395575" cy="589308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algn="ctr"/>
            <a:r>
              <a:rPr lang="he-IL" sz="2800" dirty="0">
                <a:solidFill>
                  <a:schemeClr val="tx1"/>
                </a:solidFill>
              </a:rPr>
              <a:t>תאריך</a:t>
            </a:r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F3E09A3E-8A56-9A4F-8963-F5F4307B5CFB}"/>
              </a:ext>
            </a:extLst>
          </p:cNvPr>
          <p:cNvSpPr txBox="1"/>
          <p:nvPr/>
        </p:nvSpPr>
        <p:spPr>
          <a:xfrm>
            <a:off x="6661201" y="81521"/>
            <a:ext cx="515566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פעולות השעון</a:t>
            </a:r>
            <a:endParaRPr lang="he-IL" sz="6000" dirty="0"/>
          </a:p>
        </p:txBody>
      </p:sp>
      <p:pic>
        <p:nvPicPr>
          <p:cNvPr id="27" name="תמונה 26">
            <a:extLst>
              <a:ext uri="{FF2B5EF4-FFF2-40B4-BE49-F238E27FC236}">
                <a16:creationId xmlns:a16="http://schemas.microsoft.com/office/drawing/2014/main" id="{1819B13F-6A87-2599-99D8-8CF4937042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28" name="תיבת טקסט 27">
            <a:extLst>
              <a:ext uri="{FF2B5EF4-FFF2-40B4-BE49-F238E27FC236}">
                <a16:creationId xmlns:a16="http://schemas.microsoft.com/office/drawing/2014/main" id="{2A03579C-BDE3-E32A-3D50-4E232368429C}"/>
              </a:ext>
            </a:extLst>
          </p:cNvPr>
          <p:cNvSpPr txBox="1"/>
          <p:nvPr/>
        </p:nvSpPr>
        <p:spPr>
          <a:xfrm>
            <a:off x="231048" y="220020"/>
            <a:ext cx="36285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2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345306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FFA167AC-C2E7-38C6-E86E-A2B773BA2158}"/>
              </a:ext>
            </a:extLst>
          </p:cNvPr>
          <p:cNvSpPr txBox="1"/>
          <p:nvPr/>
        </p:nvSpPr>
        <p:spPr>
          <a:xfrm>
            <a:off x="4541520" y="62074"/>
            <a:ext cx="385689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דיאגרמות</a:t>
            </a:r>
            <a:endParaRPr lang="he-IL" sz="6000" dirty="0"/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4194A4A0-07CF-2200-3274-243F1C29FF3B}"/>
              </a:ext>
            </a:extLst>
          </p:cNvPr>
          <p:cNvSpPr txBox="1"/>
          <p:nvPr/>
        </p:nvSpPr>
        <p:spPr>
          <a:xfrm>
            <a:off x="9424521" y="846904"/>
            <a:ext cx="28593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דיאגרמה לדוגמה:</a:t>
            </a:r>
            <a:endParaRPr lang="he-IL" sz="2400" dirty="0"/>
          </a:p>
        </p:txBody>
      </p: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6C839E72-C7D4-0E28-0982-DCF545DC1CB3}"/>
              </a:ext>
            </a:extLst>
          </p:cNvPr>
          <p:cNvSpPr txBox="1"/>
          <p:nvPr/>
        </p:nvSpPr>
        <p:spPr>
          <a:xfrm>
            <a:off x="2584418" y="1828630"/>
            <a:ext cx="332645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מכונת מצבים שמירת תוצאת הסטופר</a:t>
            </a:r>
            <a:endParaRPr lang="he-IL" sz="2400" dirty="0"/>
          </a:p>
        </p:txBody>
      </p:sp>
      <p:pic>
        <p:nvPicPr>
          <p:cNvPr id="19" name="תמונה 18">
            <a:extLst>
              <a:ext uri="{FF2B5EF4-FFF2-40B4-BE49-F238E27FC236}">
                <a16:creationId xmlns:a16="http://schemas.microsoft.com/office/drawing/2014/main" id="{FC5F2808-B817-E397-9F5A-DBE1D0DF6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869" y="1610151"/>
            <a:ext cx="5626013" cy="1993216"/>
          </a:xfrm>
          <a:prstGeom prst="rect">
            <a:avLst/>
          </a:prstGeom>
        </p:spPr>
      </p:pic>
      <p:pic>
        <p:nvPicPr>
          <p:cNvPr id="20" name="תמונה 19">
            <a:extLst>
              <a:ext uri="{FF2B5EF4-FFF2-40B4-BE49-F238E27FC236}">
                <a16:creationId xmlns:a16="http://schemas.microsoft.com/office/drawing/2014/main" id="{A643F95C-04AF-6B05-D44F-6020ED787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219" y="4594343"/>
            <a:ext cx="10525125" cy="2200275"/>
          </a:xfrm>
          <a:prstGeom prst="rect">
            <a:avLst/>
          </a:prstGeom>
        </p:spPr>
      </p:pic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1B4D910B-2CED-784A-9285-E3D5455619D6}"/>
              </a:ext>
            </a:extLst>
          </p:cNvPr>
          <p:cNvSpPr txBox="1"/>
          <p:nvPr/>
        </p:nvSpPr>
        <p:spPr>
          <a:xfrm>
            <a:off x="7246311" y="4135781"/>
            <a:ext cx="53467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מודל שעון מעורר</a:t>
            </a:r>
            <a:endParaRPr lang="he-IL" sz="2400" dirty="0"/>
          </a:p>
        </p:txBody>
      </p:sp>
      <p:pic>
        <p:nvPicPr>
          <p:cNvPr id="22" name="תמונה 21">
            <a:extLst>
              <a:ext uri="{FF2B5EF4-FFF2-40B4-BE49-F238E27FC236}">
                <a16:creationId xmlns:a16="http://schemas.microsoft.com/office/drawing/2014/main" id="{9F8CE69B-D9B8-1BD4-C660-A656AB9543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0A6932CB-DB6B-6F56-9343-CE83BE44D51F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20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08807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375136A9-49F9-4DA0-A741-F065B0FA0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3356" y="0"/>
            <a:ext cx="7558643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B912F6C7-0423-4B6F-AECE-710C84891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446539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8" name="Straight Connector 13">
            <a:extLst>
              <a:ext uri="{FF2B5EF4-FFF2-40B4-BE49-F238E27FC236}">
                <a16:creationId xmlns:a16="http://schemas.microsoft.com/office/drawing/2014/main" id="{A7208205-03EE-4EC8-9C34-59270C188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2336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כותרת 11">
            <a:extLst>
              <a:ext uri="{FF2B5EF4-FFF2-40B4-BE49-F238E27FC236}">
                <a16:creationId xmlns:a16="http://schemas.microsoft.com/office/drawing/2014/main" id="{86FF0E4C-86B7-9CE2-D436-3D5A2AE6E316}"/>
              </a:ext>
            </a:extLst>
          </p:cNvPr>
          <p:cNvSpPr txBox="1">
            <a:spLocks/>
          </p:cNvSpPr>
          <p:nvPr/>
        </p:nvSpPr>
        <p:spPr>
          <a:xfrm>
            <a:off x="10360973" y="3770142"/>
            <a:ext cx="1540296" cy="4145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rtl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</a:pPr>
            <a:r>
              <a:rPr lang="en-US" sz="4400" cap="small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rPr>
              <a:t>!תודה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D66E06B8-8A25-BF16-9877-0134F8F478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CAB3255A-3F6F-8075-A8E0-0D68D83605D7}"/>
              </a:ext>
            </a:extLst>
          </p:cNvPr>
          <p:cNvSpPr txBox="1"/>
          <p:nvPr/>
        </p:nvSpPr>
        <p:spPr>
          <a:xfrm>
            <a:off x="183085" y="235917"/>
            <a:ext cx="45826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21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55176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F2091FC6-F0F0-91A9-4743-132955C54E7F}"/>
              </a:ext>
            </a:extLst>
          </p:cNvPr>
          <p:cNvSpPr txBox="1"/>
          <p:nvPr/>
        </p:nvSpPr>
        <p:spPr>
          <a:xfrm>
            <a:off x="261258" y="1089307"/>
            <a:ext cx="11625941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/>
              <a:t> של </a:t>
            </a:r>
            <a:r>
              <a:rPr lang="en-US" sz="2400" dirty="0"/>
              <a:t>MSP430FR6989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על מנת להנות מהפיצ'רים שהוספנו לשעון השתמשנו במיקרו בקר</a:t>
            </a:r>
          </a:p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, המוזן ע"י הכרטיס ורמקול מתח נמוך שמחובר לבקר.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TI </a:t>
            </a:r>
            <a:r>
              <a:rPr lang="he-IL" sz="2400" dirty="0"/>
              <a:t>חברת</a:t>
            </a:r>
            <a:endParaRPr lang="en-US" sz="2400" dirty="0"/>
          </a:p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 .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וקווי בקרה לפעולות השונות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GPIO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הבקר מחובר לכרטיס באמצעות יציאת מתח מה</a:t>
            </a:r>
            <a:endParaRPr lang="he-IL" sz="2400" dirty="0"/>
          </a:p>
        </p:txBody>
      </p:sp>
      <p:pic>
        <p:nvPicPr>
          <p:cNvPr id="10" name="תמונה 9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AC0371B2-F7A2-A4D2-1D4E-012628535F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64" r="3016" b="25809"/>
          <a:stretch/>
        </p:blipFill>
        <p:spPr>
          <a:xfrm>
            <a:off x="261258" y="2901387"/>
            <a:ext cx="8868228" cy="3636564"/>
          </a:xfrm>
          <a:prstGeom prst="rect">
            <a:avLst/>
          </a:prstGeom>
        </p:spPr>
      </p:pic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21CD4BBA-F263-6198-9F15-C7E70DD06F2A}"/>
              </a:ext>
            </a:extLst>
          </p:cNvPr>
          <p:cNvSpPr txBox="1"/>
          <p:nvPr/>
        </p:nvSpPr>
        <p:spPr>
          <a:xfrm>
            <a:off x="3699803" y="0"/>
            <a:ext cx="711825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חיבור המערכת</a:t>
            </a:r>
            <a:endParaRPr lang="he-IL" sz="6000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28018CB0-5EC8-C9A1-9B1F-81C1A58225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057F3C4-3E3E-33F4-4F04-1FB0F40D5569}"/>
              </a:ext>
            </a:extLst>
          </p:cNvPr>
          <p:cNvSpPr txBox="1"/>
          <p:nvPr/>
        </p:nvSpPr>
        <p:spPr>
          <a:xfrm>
            <a:off x="231048" y="220020"/>
            <a:ext cx="36285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3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7936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E4093571-7BAA-7C98-6D25-D2C635EE78FD}"/>
              </a:ext>
            </a:extLst>
          </p:cNvPr>
          <p:cNvSpPr txBox="1"/>
          <p:nvPr/>
        </p:nvSpPr>
        <p:spPr>
          <a:xfrm>
            <a:off x="261258" y="1089307"/>
            <a:ext cx="11625941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אל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GPIO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את הכרטיס יש לחבר בחוטי קצר ליציאות 11, 12, 13 של ה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F87FED4C-985A-E102-288E-591D14551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9" y="2287831"/>
            <a:ext cx="6976700" cy="4414876"/>
          </a:xfrm>
          <a:prstGeom prst="rect">
            <a:avLst/>
          </a:prstGeom>
        </p:spPr>
      </p:pic>
      <p:sp>
        <p:nvSpPr>
          <p:cNvPr id="5" name="AutoShape 2" descr="TI Launches The MSP-EXP430FR6989 128KB FRAM Launchpad At A Discount –  $13.99 | Four-Three-Oh!">
            <a:extLst>
              <a:ext uri="{FF2B5EF4-FFF2-40B4-BE49-F238E27FC236}">
                <a16:creationId xmlns:a16="http://schemas.microsoft.com/office/drawing/2014/main" id="{DF4D1528-4FD6-BA86-0784-13AEC0CA396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7" name="AutoShape 4" descr="TI Launches The MSP-EXP430FR6989 128KB FRAM Launchpad At A Discount –  $13.99 | Four-Three-Oh!">
            <a:extLst>
              <a:ext uri="{FF2B5EF4-FFF2-40B4-BE49-F238E27FC236}">
                <a16:creationId xmlns:a16="http://schemas.microsoft.com/office/drawing/2014/main" id="{370B5B9D-3100-F014-A1E9-579E451A6A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9" name="תמונה 8" descr="תמונה שמכילה טקסט, חשמל, מעגל חשמלי&#10;&#10;התיאור נוצר באופן אוטומטי">
            <a:extLst>
              <a:ext uri="{FF2B5EF4-FFF2-40B4-BE49-F238E27FC236}">
                <a16:creationId xmlns:a16="http://schemas.microsoft.com/office/drawing/2014/main" id="{91701C3C-208A-AB28-C4F9-6C34A0C94E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93341" y="3313617"/>
            <a:ext cx="4414877" cy="2363301"/>
          </a:xfrm>
          <a:prstGeom prst="rect">
            <a:avLst/>
          </a:prstGeom>
        </p:spPr>
      </p:pic>
      <p:sp>
        <p:nvSpPr>
          <p:cNvPr id="15" name="צורה חופשית: צורה 14">
            <a:extLst>
              <a:ext uri="{FF2B5EF4-FFF2-40B4-BE49-F238E27FC236}">
                <a16:creationId xmlns:a16="http://schemas.microsoft.com/office/drawing/2014/main" id="{D8917EA6-7117-DF22-640D-3FB568C54C4B}"/>
              </a:ext>
            </a:extLst>
          </p:cNvPr>
          <p:cNvSpPr/>
          <p:nvPr/>
        </p:nvSpPr>
        <p:spPr>
          <a:xfrm>
            <a:off x="4705350" y="3914775"/>
            <a:ext cx="6582531" cy="533400"/>
          </a:xfrm>
          <a:custGeom>
            <a:avLst/>
            <a:gdLst>
              <a:gd name="connsiteX0" fmla="*/ 0 w 6582531"/>
              <a:gd name="connsiteY0" fmla="*/ 0 h 533400"/>
              <a:gd name="connsiteX1" fmla="*/ 228600 w 6582531"/>
              <a:gd name="connsiteY1" fmla="*/ 76200 h 533400"/>
              <a:gd name="connsiteX2" fmla="*/ 314325 w 6582531"/>
              <a:gd name="connsiteY2" fmla="*/ 85725 h 533400"/>
              <a:gd name="connsiteX3" fmla="*/ 381000 w 6582531"/>
              <a:gd name="connsiteY3" fmla="*/ 95250 h 533400"/>
              <a:gd name="connsiteX4" fmla="*/ 1419225 w 6582531"/>
              <a:gd name="connsiteY4" fmla="*/ 114300 h 533400"/>
              <a:gd name="connsiteX5" fmla="*/ 1905000 w 6582531"/>
              <a:gd name="connsiteY5" fmla="*/ 142875 h 533400"/>
              <a:gd name="connsiteX6" fmla="*/ 2333625 w 6582531"/>
              <a:gd name="connsiteY6" fmla="*/ 171450 h 533400"/>
              <a:gd name="connsiteX7" fmla="*/ 2971800 w 6582531"/>
              <a:gd name="connsiteY7" fmla="*/ 161925 h 533400"/>
              <a:gd name="connsiteX8" fmla="*/ 3143250 w 6582531"/>
              <a:gd name="connsiteY8" fmla="*/ 142875 h 533400"/>
              <a:gd name="connsiteX9" fmla="*/ 3409950 w 6582531"/>
              <a:gd name="connsiteY9" fmla="*/ 114300 h 533400"/>
              <a:gd name="connsiteX10" fmla="*/ 3495675 w 6582531"/>
              <a:gd name="connsiteY10" fmla="*/ 85725 h 533400"/>
              <a:gd name="connsiteX11" fmla="*/ 3571875 w 6582531"/>
              <a:gd name="connsiteY11" fmla="*/ 76200 h 533400"/>
              <a:gd name="connsiteX12" fmla="*/ 3638550 w 6582531"/>
              <a:gd name="connsiteY12" fmla="*/ 66675 h 533400"/>
              <a:gd name="connsiteX13" fmla="*/ 5019675 w 6582531"/>
              <a:gd name="connsiteY13" fmla="*/ 85725 h 533400"/>
              <a:gd name="connsiteX14" fmla="*/ 5219700 w 6582531"/>
              <a:gd name="connsiteY14" fmla="*/ 114300 h 533400"/>
              <a:gd name="connsiteX15" fmla="*/ 5410200 w 6582531"/>
              <a:gd name="connsiteY15" fmla="*/ 133350 h 533400"/>
              <a:gd name="connsiteX16" fmla="*/ 5543550 w 6582531"/>
              <a:gd name="connsiteY16" fmla="*/ 152400 h 533400"/>
              <a:gd name="connsiteX17" fmla="*/ 5572125 w 6582531"/>
              <a:gd name="connsiteY17" fmla="*/ 161925 h 533400"/>
              <a:gd name="connsiteX18" fmla="*/ 5762625 w 6582531"/>
              <a:gd name="connsiteY18" fmla="*/ 190500 h 533400"/>
              <a:gd name="connsiteX19" fmla="*/ 5953125 w 6582531"/>
              <a:gd name="connsiteY19" fmla="*/ 219075 h 533400"/>
              <a:gd name="connsiteX20" fmla="*/ 6057900 w 6582531"/>
              <a:gd name="connsiteY20" fmla="*/ 228600 h 533400"/>
              <a:gd name="connsiteX21" fmla="*/ 6096000 w 6582531"/>
              <a:gd name="connsiteY21" fmla="*/ 247650 h 533400"/>
              <a:gd name="connsiteX22" fmla="*/ 6181725 w 6582531"/>
              <a:gd name="connsiteY22" fmla="*/ 266700 h 533400"/>
              <a:gd name="connsiteX23" fmla="*/ 6286500 w 6582531"/>
              <a:gd name="connsiteY23" fmla="*/ 304800 h 533400"/>
              <a:gd name="connsiteX24" fmla="*/ 6381750 w 6582531"/>
              <a:gd name="connsiteY24" fmla="*/ 390525 h 533400"/>
              <a:gd name="connsiteX25" fmla="*/ 6419850 w 6582531"/>
              <a:gd name="connsiteY25" fmla="*/ 428625 h 533400"/>
              <a:gd name="connsiteX26" fmla="*/ 6457950 w 6582531"/>
              <a:gd name="connsiteY26" fmla="*/ 447675 h 533400"/>
              <a:gd name="connsiteX27" fmla="*/ 6524625 w 6582531"/>
              <a:gd name="connsiteY27" fmla="*/ 495300 h 533400"/>
              <a:gd name="connsiteX28" fmla="*/ 6581775 w 6582531"/>
              <a:gd name="connsiteY28" fmla="*/ 485775 h 533400"/>
              <a:gd name="connsiteX29" fmla="*/ 6543675 w 6582531"/>
              <a:gd name="connsiteY29" fmla="*/ 457200 h 533400"/>
              <a:gd name="connsiteX30" fmla="*/ 6581775 w 6582531"/>
              <a:gd name="connsiteY30" fmla="*/ 495300 h 533400"/>
              <a:gd name="connsiteX31" fmla="*/ 6553200 w 6582531"/>
              <a:gd name="connsiteY31" fmla="*/ 514350 h 533400"/>
              <a:gd name="connsiteX32" fmla="*/ 6515100 w 6582531"/>
              <a:gd name="connsiteY32" fmla="*/ 53340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582531" h="533400">
                <a:moveTo>
                  <a:pt x="0" y="0"/>
                </a:moveTo>
                <a:cubicBezTo>
                  <a:pt x="93636" y="56181"/>
                  <a:pt x="54920" y="38983"/>
                  <a:pt x="228600" y="76200"/>
                </a:cubicBezTo>
                <a:cubicBezTo>
                  <a:pt x="256713" y="82224"/>
                  <a:pt x="285796" y="82159"/>
                  <a:pt x="314325" y="85725"/>
                </a:cubicBezTo>
                <a:cubicBezTo>
                  <a:pt x="336602" y="88510"/>
                  <a:pt x="358557" y="94670"/>
                  <a:pt x="381000" y="95250"/>
                </a:cubicBezTo>
                <a:lnTo>
                  <a:pt x="1419225" y="114300"/>
                </a:lnTo>
                <a:cubicBezTo>
                  <a:pt x="1581150" y="123825"/>
                  <a:pt x="1743312" y="129940"/>
                  <a:pt x="1905000" y="142875"/>
                </a:cubicBezTo>
                <a:cubicBezTo>
                  <a:pt x="2206502" y="166995"/>
                  <a:pt x="2063596" y="157949"/>
                  <a:pt x="2333625" y="171450"/>
                </a:cubicBezTo>
                <a:cubicBezTo>
                  <a:pt x="2546350" y="168275"/>
                  <a:pt x="2759184" y="169429"/>
                  <a:pt x="2971800" y="161925"/>
                </a:cubicBezTo>
                <a:cubicBezTo>
                  <a:pt x="3029266" y="159897"/>
                  <a:pt x="3085999" y="148242"/>
                  <a:pt x="3143250" y="142875"/>
                </a:cubicBezTo>
                <a:cubicBezTo>
                  <a:pt x="3402359" y="118584"/>
                  <a:pt x="3150899" y="151307"/>
                  <a:pt x="3409950" y="114300"/>
                </a:cubicBezTo>
                <a:cubicBezTo>
                  <a:pt x="3438525" y="104775"/>
                  <a:pt x="3466355" y="92624"/>
                  <a:pt x="3495675" y="85725"/>
                </a:cubicBezTo>
                <a:cubicBezTo>
                  <a:pt x="3520592" y="79862"/>
                  <a:pt x="3546502" y="79583"/>
                  <a:pt x="3571875" y="76200"/>
                </a:cubicBezTo>
                <a:lnTo>
                  <a:pt x="3638550" y="66675"/>
                </a:lnTo>
                <a:lnTo>
                  <a:pt x="5019675" y="85725"/>
                </a:lnTo>
                <a:cubicBezTo>
                  <a:pt x="5199604" y="89163"/>
                  <a:pt x="5068740" y="93478"/>
                  <a:pt x="5219700" y="114300"/>
                </a:cubicBezTo>
                <a:cubicBezTo>
                  <a:pt x="5282918" y="123020"/>
                  <a:pt x="5346700" y="127000"/>
                  <a:pt x="5410200" y="133350"/>
                </a:cubicBezTo>
                <a:cubicBezTo>
                  <a:pt x="5504132" y="156833"/>
                  <a:pt x="5374640" y="126414"/>
                  <a:pt x="5543550" y="152400"/>
                </a:cubicBezTo>
                <a:cubicBezTo>
                  <a:pt x="5553473" y="153927"/>
                  <a:pt x="5562280" y="159956"/>
                  <a:pt x="5572125" y="161925"/>
                </a:cubicBezTo>
                <a:cubicBezTo>
                  <a:pt x="5649652" y="177430"/>
                  <a:pt x="5689201" y="181322"/>
                  <a:pt x="5762625" y="190500"/>
                </a:cubicBezTo>
                <a:cubicBezTo>
                  <a:pt x="5847513" y="232944"/>
                  <a:pt x="5782027" y="206401"/>
                  <a:pt x="5953125" y="219075"/>
                </a:cubicBezTo>
                <a:cubicBezTo>
                  <a:pt x="5988098" y="221666"/>
                  <a:pt x="6022975" y="225425"/>
                  <a:pt x="6057900" y="228600"/>
                </a:cubicBezTo>
                <a:cubicBezTo>
                  <a:pt x="6070600" y="234950"/>
                  <a:pt x="6082705" y="242664"/>
                  <a:pt x="6096000" y="247650"/>
                </a:cubicBezTo>
                <a:cubicBezTo>
                  <a:pt x="6118809" y="256203"/>
                  <a:pt x="6159597" y="260665"/>
                  <a:pt x="6181725" y="266700"/>
                </a:cubicBezTo>
                <a:cubicBezTo>
                  <a:pt x="6220157" y="277181"/>
                  <a:pt x="6249980" y="290192"/>
                  <a:pt x="6286500" y="304800"/>
                </a:cubicBezTo>
                <a:cubicBezTo>
                  <a:pt x="6338550" y="382875"/>
                  <a:pt x="6253713" y="262488"/>
                  <a:pt x="6381750" y="390525"/>
                </a:cubicBezTo>
                <a:cubicBezTo>
                  <a:pt x="6394450" y="403225"/>
                  <a:pt x="6405482" y="417849"/>
                  <a:pt x="6419850" y="428625"/>
                </a:cubicBezTo>
                <a:cubicBezTo>
                  <a:pt x="6431209" y="437144"/>
                  <a:pt x="6445622" y="440630"/>
                  <a:pt x="6457950" y="447675"/>
                </a:cubicBezTo>
                <a:cubicBezTo>
                  <a:pt x="6477449" y="458817"/>
                  <a:pt x="6508270" y="483034"/>
                  <a:pt x="6524625" y="495300"/>
                </a:cubicBezTo>
                <a:lnTo>
                  <a:pt x="6581775" y="485775"/>
                </a:lnTo>
                <a:cubicBezTo>
                  <a:pt x="6588875" y="471576"/>
                  <a:pt x="6543675" y="441325"/>
                  <a:pt x="6543675" y="457200"/>
                </a:cubicBezTo>
                <a:lnTo>
                  <a:pt x="6581775" y="495300"/>
                </a:lnTo>
                <a:cubicBezTo>
                  <a:pt x="6572250" y="501650"/>
                  <a:pt x="6563139" y="508670"/>
                  <a:pt x="6553200" y="514350"/>
                </a:cubicBezTo>
                <a:cubicBezTo>
                  <a:pt x="6540872" y="521395"/>
                  <a:pt x="6515100" y="533400"/>
                  <a:pt x="6515100" y="533400"/>
                </a:cubicBezTo>
              </a:path>
            </a:pathLst>
          </a:custGeom>
          <a:ln>
            <a:solidFill>
              <a:srgbClr val="00B0F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צורה חופשית: צורה 15">
            <a:extLst>
              <a:ext uri="{FF2B5EF4-FFF2-40B4-BE49-F238E27FC236}">
                <a16:creationId xmlns:a16="http://schemas.microsoft.com/office/drawing/2014/main" id="{CAC6FA22-BC87-B654-2D99-3ED70B9C3670}"/>
              </a:ext>
            </a:extLst>
          </p:cNvPr>
          <p:cNvSpPr/>
          <p:nvPr/>
        </p:nvSpPr>
        <p:spPr>
          <a:xfrm>
            <a:off x="6172200" y="3676650"/>
            <a:ext cx="5472558" cy="2543175"/>
          </a:xfrm>
          <a:custGeom>
            <a:avLst/>
            <a:gdLst>
              <a:gd name="connsiteX0" fmla="*/ 0 w 5472558"/>
              <a:gd name="connsiteY0" fmla="*/ 0 h 2543175"/>
              <a:gd name="connsiteX1" fmla="*/ 266700 w 5472558"/>
              <a:gd name="connsiteY1" fmla="*/ 66675 h 2543175"/>
              <a:gd name="connsiteX2" fmla="*/ 742950 w 5472558"/>
              <a:gd name="connsiteY2" fmla="*/ 219075 h 2543175"/>
              <a:gd name="connsiteX3" fmla="*/ 933450 w 5472558"/>
              <a:gd name="connsiteY3" fmla="*/ 285750 h 2543175"/>
              <a:gd name="connsiteX4" fmla="*/ 1209675 w 5472558"/>
              <a:gd name="connsiteY4" fmla="*/ 400050 h 2543175"/>
              <a:gd name="connsiteX5" fmla="*/ 1485900 w 5472558"/>
              <a:gd name="connsiteY5" fmla="*/ 466725 h 2543175"/>
              <a:gd name="connsiteX6" fmla="*/ 1828800 w 5472558"/>
              <a:gd name="connsiteY6" fmla="*/ 561975 h 2543175"/>
              <a:gd name="connsiteX7" fmla="*/ 2247900 w 5472558"/>
              <a:gd name="connsiteY7" fmla="*/ 638175 h 2543175"/>
              <a:gd name="connsiteX8" fmla="*/ 2705100 w 5472558"/>
              <a:gd name="connsiteY8" fmla="*/ 771525 h 2543175"/>
              <a:gd name="connsiteX9" fmla="*/ 2847975 w 5472558"/>
              <a:gd name="connsiteY9" fmla="*/ 809625 h 2543175"/>
              <a:gd name="connsiteX10" fmla="*/ 3228975 w 5472558"/>
              <a:gd name="connsiteY10" fmla="*/ 923925 h 2543175"/>
              <a:gd name="connsiteX11" fmla="*/ 3343275 w 5472558"/>
              <a:gd name="connsiteY11" fmla="*/ 962025 h 2543175"/>
              <a:gd name="connsiteX12" fmla="*/ 3581400 w 5472558"/>
              <a:gd name="connsiteY12" fmla="*/ 1085850 h 2543175"/>
              <a:gd name="connsiteX13" fmla="*/ 4048125 w 5472558"/>
              <a:gd name="connsiteY13" fmla="*/ 1266825 h 2543175"/>
              <a:gd name="connsiteX14" fmla="*/ 4629150 w 5472558"/>
              <a:gd name="connsiteY14" fmla="*/ 1552575 h 2543175"/>
              <a:gd name="connsiteX15" fmla="*/ 4867275 w 5472558"/>
              <a:gd name="connsiteY15" fmla="*/ 1657350 h 2543175"/>
              <a:gd name="connsiteX16" fmla="*/ 5029200 w 5472558"/>
              <a:gd name="connsiteY16" fmla="*/ 1762125 h 2543175"/>
              <a:gd name="connsiteX17" fmla="*/ 5067300 w 5472558"/>
              <a:gd name="connsiteY17" fmla="*/ 1819275 h 2543175"/>
              <a:gd name="connsiteX18" fmla="*/ 5076825 w 5472558"/>
              <a:gd name="connsiteY18" fmla="*/ 1885950 h 2543175"/>
              <a:gd name="connsiteX19" fmla="*/ 5114925 w 5472558"/>
              <a:gd name="connsiteY19" fmla="*/ 2019300 h 2543175"/>
              <a:gd name="connsiteX20" fmla="*/ 5133975 w 5472558"/>
              <a:gd name="connsiteY20" fmla="*/ 2085975 h 2543175"/>
              <a:gd name="connsiteX21" fmla="*/ 5153025 w 5472558"/>
              <a:gd name="connsiteY21" fmla="*/ 2114550 h 2543175"/>
              <a:gd name="connsiteX22" fmla="*/ 5191125 w 5472558"/>
              <a:gd name="connsiteY22" fmla="*/ 2181225 h 2543175"/>
              <a:gd name="connsiteX23" fmla="*/ 5238750 w 5472558"/>
              <a:gd name="connsiteY23" fmla="*/ 2247900 h 2543175"/>
              <a:gd name="connsiteX24" fmla="*/ 5257800 w 5472558"/>
              <a:gd name="connsiteY24" fmla="*/ 2286000 h 2543175"/>
              <a:gd name="connsiteX25" fmla="*/ 5295900 w 5472558"/>
              <a:gd name="connsiteY25" fmla="*/ 2352675 h 2543175"/>
              <a:gd name="connsiteX26" fmla="*/ 5334000 w 5472558"/>
              <a:gd name="connsiteY26" fmla="*/ 2400300 h 2543175"/>
              <a:gd name="connsiteX27" fmla="*/ 5391150 w 5472558"/>
              <a:gd name="connsiteY27" fmla="*/ 2495550 h 2543175"/>
              <a:gd name="connsiteX28" fmla="*/ 5400675 w 5472558"/>
              <a:gd name="connsiteY28" fmla="*/ 2524125 h 2543175"/>
              <a:gd name="connsiteX29" fmla="*/ 5448300 w 5472558"/>
              <a:gd name="connsiteY29" fmla="*/ 2486025 h 2543175"/>
              <a:gd name="connsiteX30" fmla="*/ 5467350 w 5472558"/>
              <a:gd name="connsiteY30" fmla="*/ 2457450 h 2543175"/>
              <a:gd name="connsiteX31" fmla="*/ 5429250 w 5472558"/>
              <a:gd name="connsiteY31" fmla="*/ 2543175 h 2543175"/>
              <a:gd name="connsiteX32" fmla="*/ 5324475 w 5472558"/>
              <a:gd name="connsiteY32" fmla="*/ 2533650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472558" h="2543175">
                <a:moveTo>
                  <a:pt x="0" y="0"/>
                </a:moveTo>
                <a:cubicBezTo>
                  <a:pt x="118372" y="71023"/>
                  <a:pt x="604" y="8134"/>
                  <a:pt x="266700" y="66675"/>
                </a:cubicBezTo>
                <a:cubicBezTo>
                  <a:pt x="556820" y="130501"/>
                  <a:pt x="479446" y="121027"/>
                  <a:pt x="742950" y="219075"/>
                </a:cubicBezTo>
                <a:cubicBezTo>
                  <a:pt x="806004" y="242537"/>
                  <a:pt x="870710" y="261463"/>
                  <a:pt x="933450" y="285750"/>
                </a:cubicBezTo>
                <a:cubicBezTo>
                  <a:pt x="1083213" y="343723"/>
                  <a:pt x="1019789" y="343488"/>
                  <a:pt x="1209675" y="400050"/>
                </a:cubicBezTo>
                <a:cubicBezTo>
                  <a:pt x="1300453" y="427090"/>
                  <a:pt x="1394248" y="442816"/>
                  <a:pt x="1485900" y="466725"/>
                </a:cubicBezTo>
                <a:cubicBezTo>
                  <a:pt x="1621701" y="502151"/>
                  <a:pt x="1688733" y="533072"/>
                  <a:pt x="1828800" y="561975"/>
                </a:cubicBezTo>
                <a:cubicBezTo>
                  <a:pt x="1967861" y="590670"/>
                  <a:pt x="2111589" y="598418"/>
                  <a:pt x="2247900" y="638175"/>
                </a:cubicBezTo>
                <a:lnTo>
                  <a:pt x="2705100" y="771525"/>
                </a:lnTo>
                <a:cubicBezTo>
                  <a:pt x="2752493" y="785066"/>
                  <a:pt x="2801421" y="793432"/>
                  <a:pt x="2847975" y="809625"/>
                </a:cubicBezTo>
                <a:cubicBezTo>
                  <a:pt x="3337410" y="979863"/>
                  <a:pt x="2835454" y="813739"/>
                  <a:pt x="3228975" y="923925"/>
                </a:cubicBezTo>
                <a:cubicBezTo>
                  <a:pt x="3597547" y="1027125"/>
                  <a:pt x="3143682" y="912127"/>
                  <a:pt x="3343275" y="962025"/>
                </a:cubicBezTo>
                <a:cubicBezTo>
                  <a:pt x="3422650" y="1003300"/>
                  <a:pt x="3499284" y="1050340"/>
                  <a:pt x="3581400" y="1085850"/>
                </a:cubicBezTo>
                <a:cubicBezTo>
                  <a:pt x="3734555" y="1152079"/>
                  <a:pt x="3898392" y="1193186"/>
                  <a:pt x="4048125" y="1266825"/>
                </a:cubicBezTo>
                <a:lnTo>
                  <a:pt x="4629150" y="1552575"/>
                </a:lnTo>
                <a:cubicBezTo>
                  <a:pt x="4707428" y="1589894"/>
                  <a:pt x="4794469" y="1610240"/>
                  <a:pt x="4867275" y="1657350"/>
                </a:cubicBezTo>
                <a:lnTo>
                  <a:pt x="5029200" y="1762125"/>
                </a:lnTo>
                <a:cubicBezTo>
                  <a:pt x="5041900" y="1781175"/>
                  <a:pt x="5059081" y="1797906"/>
                  <a:pt x="5067300" y="1819275"/>
                </a:cubicBezTo>
                <a:cubicBezTo>
                  <a:pt x="5075359" y="1840229"/>
                  <a:pt x="5072422" y="1863935"/>
                  <a:pt x="5076825" y="1885950"/>
                </a:cubicBezTo>
                <a:cubicBezTo>
                  <a:pt x="5092167" y="1962660"/>
                  <a:pt x="5094175" y="1951862"/>
                  <a:pt x="5114925" y="2019300"/>
                </a:cubicBezTo>
                <a:cubicBezTo>
                  <a:pt x="5121723" y="2041392"/>
                  <a:pt x="5125391" y="2064514"/>
                  <a:pt x="5133975" y="2085975"/>
                </a:cubicBezTo>
                <a:cubicBezTo>
                  <a:pt x="5138227" y="2096604"/>
                  <a:pt x="5147135" y="2104734"/>
                  <a:pt x="5153025" y="2114550"/>
                </a:cubicBezTo>
                <a:cubicBezTo>
                  <a:pt x="5166195" y="2136500"/>
                  <a:pt x="5177283" y="2159693"/>
                  <a:pt x="5191125" y="2181225"/>
                </a:cubicBezTo>
                <a:cubicBezTo>
                  <a:pt x="5205894" y="2204200"/>
                  <a:pt x="5224087" y="2224858"/>
                  <a:pt x="5238750" y="2247900"/>
                </a:cubicBezTo>
                <a:cubicBezTo>
                  <a:pt x="5246373" y="2259879"/>
                  <a:pt x="5251001" y="2273535"/>
                  <a:pt x="5257800" y="2286000"/>
                </a:cubicBezTo>
                <a:cubicBezTo>
                  <a:pt x="5270057" y="2308472"/>
                  <a:pt x="5281701" y="2331376"/>
                  <a:pt x="5295900" y="2352675"/>
                </a:cubicBezTo>
                <a:cubicBezTo>
                  <a:pt x="5307177" y="2369591"/>
                  <a:pt x="5322043" y="2383858"/>
                  <a:pt x="5334000" y="2400300"/>
                </a:cubicBezTo>
                <a:cubicBezTo>
                  <a:pt x="5357552" y="2432685"/>
                  <a:pt x="5375768" y="2459658"/>
                  <a:pt x="5391150" y="2495550"/>
                </a:cubicBezTo>
                <a:cubicBezTo>
                  <a:pt x="5395105" y="2504778"/>
                  <a:pt x="5397500" y="2514600"/>
                  <a:pt x="5400675" y="2524125"/>
                </a:cubicBezTo>
                <a:cubicBezTo>
                  <a:pt x="5416550" y="2511425"/>
                  <a:pt x="5433925" y="2500400"/>
                  <a:pt x="5448300" y="2486025"/>
                </a:cubicBezTo>
                <a:cubicBezTo>
                  <a:pt x="5456395" y="2477930"/>
                  <a:pt x="5464574" y="2446344"/>
                  <a:pt x="5467350" y="2457450"/>
                </a:cubicBezTo>
                <a:cubicBezTo>
                  <a:pt x="5482474" y="2517946"/>
                  <a:pt x="5463111" y="2520601"/>
                  <a:pt x="5429250" y="2543175"/>
                </a:cubicBezTo>
                <a:cubicBezTo>
                  <a:pt x="5362945" y="2529914"/>
                  <a:pt x="5397814" y="2533650"/>
                  <a:pt x="5324475" y="2533650"/>
                </a:cubicBez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DEFCC2F8-C613-4B73-C35C-08030CBBB9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50711">
            <a:off x="7842299" y="5221570"/>
            <a:ext cx="955241" cy="1626947"/>
          </a:xfrm>
          <a:prstGeom prst="rect">
            <a:avLst/>
          </a:prstGeom>
        </p:spPr>
      </p:pic>
      <p:sp>
        <p:nvSpPr>
          <p:cNvPr id="21" name="צורה חופשית: צורה 20">
            <a:extLst>
              <a:ext uri="{FF2B5EF4-FFF2-40B4-BE49-F238E27FC236}">
                <a16:creationId xmlns:a16="http://schemas.microsoft.com/office/drawing/2014/main" id="{A4CD1E4E-ED38-56D1-3032-C51C05B8F4C2}"/>
              </a:ext>
            </a:extLst>
          </p:cNvPr>
          <p:cNvSpPr/>
          <p:nvPr/>
        </p:nvSpPr>
        <p:spPr>
          <a:xfrm>
            <a:off x="8815388" y="6164312"/>
            <a:ext cx="2748892" cy="273050"/>
          </a:xfrm>
          <a:custGeom>
            <a:avLst/>
            <a:gdLst>
              <a:gd name="connsiteX0" fmla="*/ 0 w 2533650"/>
              <a:gd name="connsiteY0" fmla="*/ 0 h 273050"/>
              <a:gd name="connsiteX1" fmla="*/ 203200 w 2533650"/>
              <a:gd name="connsiteY1" fmla="*/ 19050 h 273050"/>
              <a:gd name="connsiteX2" fmla="*/ 260350 w 2533650"/>
              <a:gd name="connsiteY2" fmla="*/ 31750 h 273050"/>
              <a:gd name="connsiteX3" fmla="*/ 927100 w 2533650"/>
              <a:gd name="connsiteY3" fmla="*/ 25400 h 273050"/>
              <a:gd name="connsiteX4" fmla="*/ 958850 w 2533650"/>
              <a:gd name="connsiteY4" fmla="*/ 19050 h 273050"/>
              <a:gd name="connsiteX5" fmla="*/ 1352550 w 2533650"/>
              <a:gd name="connsiteY5" fmla="*/ 25400 h 273050"/>
              <a:gd name="connsiteX6" fmla="*/ 1435100 w 2533650"/>
              <a:gd name="connsiteY6" fmla="*/ 44450 h 273050"/>
              <a:gd name="connsiteX7" fmla="*/ 1524000 w 2533650"/>
              <a:gd name="connsiteY7" fmla="*/ 63500 h 273050"/>
              <a:gd name="connsiteX8" fmla="*/ 1638300 w 2533650"/>
              <a:gd name="connsiteY8" fmla="*/ 69850 h 273050"/>
              <a:gd name="connsiteX9" fmla="*/ 1727200 w 2533650"/>
              <a:gd name="connsiteY9" fmla="*/ 82550 h 273050"/>
              <a:gd name="connsiteX10" fmla="*/ 1758950 w 2533650"/>
              <a:gd name="connsiteY10" fmla="*/ 88900 h 273050"/>
              <a:gd name="connsiteX11" fmla="*/ 1784350 w 2533650"/>
              <a:gd name="connsiteY11" fmla="*/ 101600 h 273050"/>
              <a:gd name="connsiteX12" fmla="*/ 1822450 w 2533650"/>
              <a:gd name="connsiteY12" fmla="*/ 107950 h 273050"/>
              <a:gd name="connsiteX13" fmla="*/ 1879600 w 2533650"/>
              <a:gd name="connsiteY13" fmla="*/ 120650 h 273050"/>
              <a:gd name="connsiteX14" fmla="*/ 1924050 w 2533650"/>
              <a:gd name="connsiteY14" fmla="*/ 139700 h 273050"/>
              <a:gd name="connsiteX15" fmla="*/ 2051050 w 2533650"/>
              <a:gd name="connsiteY15" fmla="*/ 152400 h 273050"/>
              <a:gd name="connsiteX16" fmla="*/ 2139950 w 2533650"/>
              <a:gd name="connsiteY16" fmla="*/ 165100 h 273050"/>
              <a:gd name="connsiteX17" fmla="*/ 2235200 w 2533650"/>
              <a:gd name="connsiteY17" fmla="*/ 177800 h 273050"/>
              <a:gd name="connsiteX18" fmla="*/ 2273300 w 2533650"/>
              <a:gd name="connsiteY18" fmla="*/ 184150 h 273050"/>
              <a:gd name="connsiteX19" fmla="*/ 2336800 w 2533650"/>
              <a:gd name="connsiteY19" fmla="*/ 190500 h 273050"/>
              <a:gd name="connsiteX20" fmla="*/ 2374900 w 2533650"/>
              <a:gd name="connsiteY20" fmla="*/ 196850 h 273050"/>
              <a:gd name="connsiteX21" fmla="*/ 2463800 w 2533650"/>
              <a:gd name="connsiteY21" fmla="*/ 209550 h 273050"/>
              <a:gd name="connsiteX22" fmla="*/ 2520950 w 2533650"/>
              <a:gd name="connsiteY22" fmla="*/ 228600 h 273050"/>
              <a:gd name="connsiteX23" fmla="*/ 2514600 w 2533650"/>
              <a:gd name="connsiteY23" fmla="*/ 209550 h 273050"/>
              <a:gd name="connsiteX24" fmla="*/ 2495550 w 2533650"/>
              <a:gd name="connsiteY24" fmla="*/ 203200 h 273050"/>
              <a:gd name="connsiteX25" fmla="*/ 2457450 w 2533650"/>
              <a:gd name="connsiteY25" fmla="*/ 177800 h 273050"/>
              <a:gd name="connsiteX26" fmla="*/ 2489200 w 2533650"/>
              <a:gd name="connsiteY26" fmla="*/ 203200 h 273050"/>
              <a:gd name="connsiteX27" fmla="*/ 2533650 w 2533650"/>
              <a:gd name="connsiteY27" fmla="*/ 222250 h 273050"/>
              <a:gd name="connsiteX28" fmla="*/ 2495550 w 2533650"/>
              <a:gd name="connsiteY28" fmla="*/ 254000 h 273050"/>
              <a:gd name="connsiteX29" fmla="*/ 2457450 w 2533650"/>
              <a:gd name="connsiteY29" fmla="*/ 273050 h 27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33650" h="273050">
                <a:moveTo>
                  <a:pt x="0" y="0"/>
                </a:moveTo>
                <a:cubicBezTo>
                  <a:pt x="122151" y="20358"/>
                  <a:pt x="-101658" y="-15791"/>
                  <a:pt x="203200" y="19050"/>
                </a:cubicBezTo>
                <a:cubicBezTo>
                  <a:pt x="222588" y="21266"/>
                  <a:pt x="241300" y="27517"/>
                  <a:pt x="260350" y="31750"/>
                </a:cubicBezTo>
                <a:lnTo>
                  <a:pt x="927100" y="25400"/>
                </a:lnTo>
                <a:cubicBezTo>
                  <a:pt x="937891" y="25204"/>
                  <a:pt x="948057" y="19050"/>
                  <a:pt x="958850" y="19050"/>
                </a:cubicBezTo>
                <a:cubicBezTo>
                  <a:pt x="1090100" y="19050"/>
                  <a:pt x="1221317" y="23283"/>
                  <a:pt x="1352550" y="25400"/>
                </a:cubicBezTo>
                <a:cubicBezTo>
                  <a:pt x="1418120" y="47257"/>
                  <a:pt x="1362560" y="31261"/>
                  <a:pt x="1435100" y="44450"/>
                </a:cubicBezTo>
                <a:cubicBezTo>
                  <a:pt x="1487526" y="53982"/>
                  <a:pt x="1436891" y="54167"/>
                  <a:pt x="1524000" y="63500"/>
                </a:cubicBezTo>
                <a:cubicBezTo>
                  <a:pt x="1561942" y="67565"/>
                  <a:pt x="1600200" y="67733"/>
                  <a:pt x="1638300" y="69850"/>
                </a:cubicBezTo>
                <a:cubicBezTo>
                  <a:pt x="1683114" y="84788"/>
                  <a:pt x="1638163" y="71420"/>
                  <a:pt x="1727200" y="82550"/>
                </a:cubicBezTo>
                <a:cubicBezTo>
                  <a:pt x="1737910" y="83889"/>
                  <a:pt x="1748367" y="86783"/>
                  <a:pt x="1758950" y="88900"/>
                </a:cubicBezTo>
                <a:cubicBezTo>
                  <a:pt x="1767417" y="93133"/>
                  <a:pt x="1775283" y="98880"/>
                  <a:pt x="1784350" y="101600"/>
                </a:cubicBezTo>
                <a:cubicBezTo>
                  <a:pt x="1796682" y="105300"/>
                  <a:pt x="1809825" y="105425"/>
                  <a:pt x="1822450" y="107950"/>
                </a:cubicBezTo>
                <a:cubicBezTo>
                  <a:pt x="1841586" y="111777"/>
                  <a:pt x="1860974" y="114829"/>
                  <a:pt x="1879600" y="120650"/>
                </a:cubicBezTo>
                <a:cubicBezTo>
                  <a:pt x="1894986" y="125458"/>
                  <a:pt x="1908411" y="135790"/>
                  <a:pt x="1924050" y="139700"/>
                </a:cubicBezTo>
                <a:cubicBezTo>
                  <a:pt x="1934870" y="142405"/>
                  <a:pt x="2046965" y="151910"/>
                  <a:pt x="2051050" y="152400"/>
                </a:cubicBezTo>
                <a:cubicBezTo>
                  <a:pt x="2080771" y="155967"/>
                  <a:pt x="2110297" y="161010"/>
                  <a:pt x="2139950" y="165100"/>
                </a:cubicBezTo>
                <a:cubicBezTo>
                  <a:pt x="2171681" y="169477"/>
                  <a:pt x="2203605" y="172534"/>
                  <a:pt x="2235200" y="177800"/>
                </a:cubicBezTo>
                <a:cubicBezTo>
                  <a:pt x="2247900" y="179917"/>
                  <a:pt x="2260524" y="182553"/>
                  <a:pt x="2273300" y="184150"/>
                </a:cubicBezTo>
                <a:cubicBezTo>
                  <a:pt x="2294408" y="186788"/>
                  <a:pt x="2315692" y="187862"/>
                  <a:pt x="2336800" y="190500"/>
                </a:cubicBezTo>
                <a:cubicBezTo>
                  <a:pt x="2349576" y="192097"/>
                  <a:pt x="2362154" y="195029"/>
                  <a:pt x="2374900" y="196850"/>
                </a:cubicBezTo>
                <a:cubicBezTo>
                  <a:pt x="2486158" y="212744"/>
                  <a:pt x="2372892" y="194399"/>
                  <a:pt x="2463800" y="209550"/>
                </a:cubicBezTo>
                <a:cubicBezTo>
                  <a:pt x="2473662" y="214481"/>
                  <a:pt x="2508640" y="234755"/>
                  <a:pt x="2520950" y="228600"/>
                </a:cubicBezTo>
                <a:cubicBezTo>
                  <a:pt x="2526937" y="225607"/>
                  <a:pt x="2519333" y="214283"/>
                  <a:pt x="2514600" y="209550"/>
                </a:cubicBezTo>
                <a:cubicBezTo>
                  <a:pt x="2509867" y="204817"/>
                  <a:pt x="2501401" y="206451"/>
                  <a:pt x="2495550" y="203200"/>
                </a:cubicBezTo>
                <a:cubicBezTo>
                  <a:pt x="2482207" y="195787"/>
                  <a:pt x="2445531" y="168265"/>
                  <a:pt x="2457450" y="177800"/>
                </a:cubicBezTo>
                <a:cubicBezTo>
                  <a:pt x="2468033" y="186267"/>
                  <a:pt x="2477923" y="195682"/>
                  <a:pt x="2489200" y="203200"/>
                </a:cubicBezTo>
                <a:cubicBezTo>
                  <a:pt x="2504893" y="213662"/>
                  <a:pt x="2516717" y="216606"/>
                  <a:pt x="2533650" y="222250"/>
                </a:cubicBezTo>
                <a:cubicBezTo>
                  <a:pt x="2519606" y="236294"/>
                  <a:pt x="2513231" y="245159"/>
                  <a:pt x="2495550" y="254000"/>
                </a:cubicBezTo>
                <a:cubicBezTo>
                  <a:pt x="2442970" y="280290"/>
                  <a:pt x="2512045" y="236654"/>
                  <a:pt x="2457450" y="273050"/>
                </a:cubicBezTo>
              </a:path>
            </a:pathLst>
          </a:custGeom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2" name="צורה חופשית: צורה 21">
            <a:extLst>
              <a:ext uri="{FF2B5EF4-FFF2-40B4-BE49-F238E27FC236}">
                <a16:creationId xmlns:a16="http://schemas.microsoft.com/office/drawing/2014/main" id="{EE5DDA12-D77D-73AE-68CB-A872314E3397}"/>
              </a:ext>
            </a:extLst>
          </p:cNvPr>
          <p:cNvSpPr/>
          <p:nvPr/>
        </p:nvSpPr>
        <p:spPr>
          <a:xfrm>
            <a:off x="9030630" y="4426096"/>
            <a:ext cx="2659380" cy="1470660"/>
          </a:xfrm>
          <a:custGeom>
            <a:avLst/>
            <a:gdLst>
              <a:gd name="connsiteX0" fmla="*/ 0 w 2659380"/>
              <a:gd name="connsiteY0" fmla="*/ 1470660 h 1470660"/>
              <a:gd name="connsiteX1" fmla="*/ 45720 w 2659380"/>
              <a:gd name="connsiteY1" fmla="*/ 1447800 h 1470660"/>
              <a:gd name="connsiteX2" fmla="*/ 640080 w 2659380"/>
              <a:gd name="connsiteY2" fmla="*/ 1318260 h 1470660"/>
              <a:gd name="connsiteX3" fmla="*/ 731520 w 2659380"/>
              <a:gd name="connsiteY3" fmla="*/ 1264920 h 1470660"/>
              <a:gd name="connsiteX4" fmla="*/ 982980 w 2659380"/>
              <a:gd name="connsiteY4" fmla="*/ 1135380 h 1470660"/>
              <a:gd name="connsiteX5" fmla="*/ 1120140 w 2659380"/>
              <a:gd name="connsiteY5" fmla="*/ 1036320 h 1470660"/>
              <a:gd name="connsiteX6" fmla="*/ 1196340 w 2659380"/>
              <a:gd name="connsiteY6" fmla="*/ 990600 h 1470660"/>
              <a:gd name="connsiteX7" fmla="*/ 1287780 w 2659380"/>
              <a:gd name="connsiteY7" fmla="*/ 929640 h 1470660"/>
              <a:gd name="connsiteX8" fmla="*/ 1623060 w 2659380"/>
              <a:gd name="connsiteY8" fmla="*/ 754380 h 1470660"/>
              <a:gd name="connsiteX9" fmla="*/ 1897380 w 2659380"/>
              <a:gd name="connsiteY9" fmla="*/ 594360 h 1470660"/>
              <a:gd name="connsiteX10" fmla="*/ 1988820 w 2659380"/>
              <a:gd name="connsiteY10" fmla="*/ 525780 h 1470660"/>
              <a:gd name="connsiteX11" fmla="*/ 2080260 w 2659380"/>
              <a:gd name="connsiteY11" fmla="*/ 464820 h 1470660"/>
              <a:gd name="connsiteX12" fmla="*/ 2202180 w 2659380"/>
              <a:gd name="connsiteY12" fmla="*/ 350520 h 1470660"/>
              <a:gd name="connsiteX13" fmla="*/ 2278380 w 2659380"/>
              <a:gd name="connsiteY13" fmla="*/ 297180 h 1470660"/>
              <a:gd name="connsiteX14" fmla="*/ 2407920 w 2659380"/>
              <a:gd name="connsiteY14" fmla="*/ 190500 h 1470660"/>
              <a:gd name="connsiteX15" fmla="*/ 2438400 w 2659380"/>
              <a:gd name="connsiteY15" fmla="*/ 175260 h 1470660"/>
              <a:gd name="connsiteX16" fmla="*/ 2537460 w 2659380"/>
              <a:gd name="connsiteY16" fmla="*/ 91440 h 1470660"/>
              <a:gd name="connsiteX17" fmla="*/ 2613660 w 2659380"/>
              <a:gd name="connsiteY17" fmla="*/ 22860 h 1470660"/>
              <a:gd name="connsiteX18" fmla="*/ 2636520 w 2659380"/>
              <a:gd name="connsiteY18" fmla="*/ 30480 h 1470660"/>
              <a:gd name="connsiteX19" fmla="*/ 2659380 w 2659380"/>
              <a:gd name="connsiteY19" fmla="*/ 45720 h 1470660"/>
              <a:gd name="connsiteX20" fmla="*/ 2606040 w 2659380"/>
              <a:gd name="connsiteY20" fmla="*/ 0 h 1470660"/>
              <a:gd name="connsiteX21" fmla="*/ 2514600 w 2659380"/>
              <a:gd name="connsiteY21" fmla="*/ 15240 h 147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659380" h="1470660">
                <a:moveTo>
                  <a:pt x="0" y="1470660"/>
                </a:moveTo>
                <a:cubicBezTo>
                  <a:pt x="15240" y="1463040"/>
                  <a:pt x="29059" y="1451370"/>
                  <a:pt x="45720" y="1447800"/>
                </a:cubicBezTo>
                <a:cubicBezTo>
                  <a:pt x="142017" y="1427165"/>
                  <a:pt x="475470" y="1394234"/>
                  <a:pt x="640080" y="1318260"/>
                </a:cubicBezTo>
                <a:cubicBezTo>
                  <a:pt x="672119" y="1303473"/>
                  <a:pt x="699959" y="1280701"/>
                  <a:pt x="731520" y="1264920"/>
                </a:cubicBezTo>
                <a:cubicBezTo>
                  <a:pt x="900938" y="1180211"/>
                  <a:pt x="813397" y="1246820"/>
                  <a:pt x="982980" y="1135380"/>
                </a:cubicBezTo>
                <a:cubicBezTo>
                  <a:pt x="1030111" y="1104408"/>
                  <a:pt x="1073473" y="1067987"/>
                  <a:pt x="1120140" y="1036320"/>
                </a:cubicBezTo>
                <a:cubicBezTo>
                  <a:pt x="1144651" y="1019688"/>
                  <a:pt x="1171350" y="1006503"/>
                  <a:pt x="1196340" y="990600"/>
                </a:cubicBezTo>
                <a:cubicBezTo>
                  <a:pt x="1227245" y="970933"/>
                  <a:pt x="1256467" y="948651"/>
                  <a:pt x="1287780" y="929640"/>
                </a:cubicBezTo>
                <a:cubicBezTo>
                  <a:pt x="1488286" y="807904"/>
                  <a:pt x="1352163" y="906082"/>
                  <a:pt x="1623060" y="754380"/>
                </a:cubicBezTo>
                <a:cubicBezTo>
                  <a:pt x="1702973" y="709629"/>
                  <a:pt x="1815630" y="651230"/>
                  <a:pt x="1897380" y="594360"/>
                </a:cubicBezTo>
                <a:cubicBezTo>
                  <a:pt x="1928656" y="572602"/>
                  <a:pt x="1957729" y="547802"/>
                  <a:pt x="1988820" y="525780"/>
                </a:cubicBezTo>
                <a:cubicBezTo>
                  <a:pt x="2018713" y="504606"/>
                  <a:pt x="2051273" y="487219"/>
                  <a:pt x="2080260" y="464820"/>
                </a:cubicBezTo>
                <a:cubicBezTo>
                  <a:pt x="2399728" y="217959"/>
                  <a:pt x="1988970" y="523753"/>
                  <a:pt x="2202180" y="350520"/>
                </a:cubicBezTo>
                <a:cubicBezTo>
                  <a:pt x="2226243" y="330969"/>
                  <a:pt x="2253906" y="316215"/>
                  <a:pt x="2278380" y="297180"/>
                </a:cubicBezTo>
                <a:cubicBezTo>
                  <a:pt x="2322535" y="262838"/>
                  <a:pt x="2357888" y="215516"/>
                  <a:pt x="2407920" y="190500"/>
                </a:cubicBezTo>
                <a:cubicBezTo>
                  <a:pt x="2418080" y="185420"/>
                  <a:pt x="2429377" y="182160"/>
                  <a:pt x="2438400" y="175260"/>
                </a:cubicBezTo>
                <a:cubicBezTo>
                  <a:pt x="2472760" y="148985"/>
                  <a:pt x="2506874" y="122026"/>
                  <a:pt x="2537460" y="91440"/>
                </a:cubicBezTo>
                <a:cubicBezTo>
                  <a:pt x="2587060" y="41840"/>
                  <a:pt x="2561535" y="64560"/>
                  <a:pt x="2613660" y="22860"/>
                </a:cubicBezTo>
                <a:cubicBezTo>
                  <a:pt x="2621280" y="25400"/>
                  <a:pt x="2629336" y="26888"/>
                  <a:pt x="2636520" y="30480"/>
                </a:cubicBezTo>
                <a:cubicBezTo>
                  <a:pt x="2644711" y="34576"/>
                  <a:pt x="2659380" y="54878"/>
                  <a:pt x="2659380" y="45720"/>
                </a:cubicBezTo>
                <a:cubicBezTo>
                  <a:pt x="2659380" y="37760"/>
                  <a:pt x="2607617" y="1183"/>
                  <a:pt x="2606040" y="0"/>
                </a:cubicBezTo>
                <a:lnTo>
                  <a:pt x="2514600" y="15240"/>
                </a:lnTo>
              </a:path>
            </a:pathLst>
          </a:custGeom>
          <a:ln>
            <a:solidFill>
              <a:srgbClr val="FFF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3" name="צורה חופשית: צורה 22">
            <a:extLst>
              <a:ext uri="{FF2B5EF4-FFF2-40B4-BE49-F238E27FC236}">
                <a16:creationId xmlns:a16="http://schemas.microsoft.com/office/drawing/2014/main" id="{D4E600D8-FC88-2FB8-E271-2C886183E5F3}"/>
              </a:ext>
            </a:extLst>
          </p:cNvPr>
          <p:cNvSpPr/>
          <p:nvPr/>
        </p:nvSpPr>
        <p:spPr>
          <a:xfrm>
            <a:off x="4399747" y="3459113"/>
            <a:ext cx="5487177" cy="344085"/>
          </a:xfrm>
          <a:custGeom>
            <a:avLst/>
            <a:gdLst>
              <a:gd name="connsiteX0" fmla="*/ 0 w 5487177"/>
              <a:gd name="connsiteY0" fmla="*/ 175260 h 344085"/>
              <a:gd name="connsiteX1" fmla="*/ 251460 w 5487177"/>
              <a:gd name="connsiteY1" fmla="*/ 137160 h 344085"/>
              <a:gd name="connsiteX2" fmla="*/ 342900 w 5487177"/>
              <a:gd name="connsiteY2" fmla="*/ 114300 h 344085"/>
              <a:gd name="connsiteX3" fmla="*/ 609600 w 5487177"/>
              <a:gd name="connsiteY3" fmla="*/ 60960 h 344085"/>
              <a:gd name="connsiteX4" fmla="*/ 762000 w 5487177"/>
              <a:gd name="connsiteY4" fmla="*/ 45720 h 344085"/>
              <a:gd name="connsiteX5" fmla="*/ 845820 w 5487177"/>
              <a:gd name="connsiteY5" fmla="*/ 38100 h 344085"/>
              <a:gd name="connsiteX6" fmla="*/ 967740 w 5487177"/>
              <a:gd name="connsiteY6" fmla="*/ 22860 h 344085"/>
              <a:gd name="connsiteX7" fmla="*/ 1188720 w 5487177"/>
              <a:gd name="connsiteY7" fmla="*/ 0 h 344085"/>
              <a:gd name="connsiteX8" fmla="*/ 3162300 w 5487177"/>
              <a:gd name="connsiteY8" fmla="*/ 15240 h 344085"/>
              <a:gd name="connsiteX9" fmla="*/ 3444240 w 5487177"/>
              <a:gd name="connsiteY9" fmla="*/ 38100 h 344085"/>
              <a:gd name="connsiteX10" fmla="*/ 3558540 w 5487177"/>
              <a:gd name="connsiteY10" fmla="*/ 45720 h 344085"/>
              <a:gd name="connsiteX11" fmla="*/ 3832860 w 5487177"/>
              <a:gd name="connsiteY11" fmla="*/ 68580 h 344085"/>
              <a:gd name="connsiteX12" fmla="*/ 3962400 w 5487177"/>
              <a:gd name="connsiteY12" fmla="*/ 83820 h 344085"/>
              <a:gd name="connsiteX13" fmla="*/ 4183380 w 5487177"/>
              <a:gd name="connsiteY13" fmla="*/ 106680 h 344085"/>
              <a:gd name="connsiteX14" fmla="*/ 4267200 w 5487177"/>
              <a:gd name="connsiteY14" fmla="*/ 121920 h 344085"/>
              <a:gd name="connsiteX15" fmla="*/ 4396740 w 5487177"/>
              <a:gd name="connsiteY15" fmla="*/ 137160 h 344085"/>
              <a:gd name="connsiteX16" fmla="*/ 4617720 w 5487177"/>
              <a:gd name="connsiteY16" fmla="*/ 160020 h 344085"/>
              <a:gd name="connsiteX17" fmla="*/ 4655820 w 5487177"/>
              <a:gd name="connsiteY17" fmla="*/ 167640 h 344085"/>
              <a:gd name="connsiteX18" fmla="*/ 4899660 w 5487177"/>
              <a:gd name="connsiteY18" fmla="*/ 198120 h 344085"/>
              <a:gd name="connsiteX19" fmla="*/ 4945380 w 5487177"/>
              <a:gd name="connsiteY19" fmla="*/ 205740 h 344085"/>
              <a:gd name="connsiteX20" fmla="*/ 4968240 w 5487177"/>
              <a:gd name="connsiteY20" fmla="*/ 213360 h 344085"/>
              <a:gd name="connsiteX21" fmla="*/ 5036820 w 5487177"/>
              <a:gd name="connsiteY21" fmla="*/ 220980 h 344085"/>
              <a:gd name="connsiteX22" fmla="*/ 5090160 w 5487177"/>
              <a:gd name="connsiteY22" fmla="*/ 236220 h 344085"/>
              <a:gd name="connsiteX23" fmla="*/ 5128260 w 5487177"/>
              <a:gd name="connsiteY23" fmla="*/ 251460 h 344085"/>
              <a:gd name="connsiteX24" fmla="*/ 5356860 w 5487177"/>
              <a:gd name="connsiteY24" fmla="*/ 259080 h 344085"/>
              <a:gd name="connsiteX25" fmla="*/ 5379720 w 5487177"/>
              <a:gd name="connsiteY25" fmla="*/ 266700 h 344085"/>
              <a:gd name="connsiteX26" fmla="*/ 5433060 w 5487177"/>
              <a:gd name="connsiteY26" fmla="*/ 297180 h 344085"/>
              <a:gd name="connsiteX27" fmla="*/ 5455920 w 5487177"/>
              <a:gd name="connsiteY27" fmla="*/ 342900 h 344085"/>
              <a:gd name="connsiteX28" fmla="*/ 5471160 w 5487177"/>
              <a:gd name="connsiteY28" fmla="*/ 320040 h 344085"/>
              <a:gd name="connsiteX29" fmla="*/ 5478780 w 5487177"/>
              <a:gd name="connsiteY29" fmla="*/ 281940 h 344085"/>
              <a:gd name="connsiteX30" fmla="*/ 5486400 w 5487177"/>
              <a:gd name="connsiteY30" fmla="*/ 312420 h 344085"/>
              <a:gd name="connsiteX31" fmla="*/ 5471160 w 5487177"/>
              <a:gd name="connsiteY31" fmla="*/ 335280 h 344085"/>
              <a:gd name="connsiteX32" fmla="*/ 5394960 w 5487177"/>
              <a:gd name="connsiteY32" fmla="*/ 342900 h 344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487177" h="344085">
                <a:moveTo>
                  <a:pt x="0" y="175260"/>
                </a:moveTo>
                <a:cubicBezTo>
                  <a:pt x="61831" y="166427"/>
                  <a:pt x="197985" y="147510"/>
                  <a:pt x="251460" y="137160"/>
                </a:cubicBezTo>
                <a:cubicBezTo>
                  <a:pt x="282306" y="131190"/>
                  <a:pt x="311960" y="119760"/>
                  <a:pt x="342900" y="114300"/>
                </a:cubicBezTo>
                <a:cubicBezTo>
                  <a:pt x="677684" y="55220"/>
                  <a:pt x="259672" y="130946"/>
                  <a:pt x="609600" y="60960"/>
                </a:cubicBezTo>
                <a:cubicBezTo>
                  <a:pt x="657027" y="51475"/>
                  <a:pt x="716388" y="49521"/>
                  <a:pt x="762000" y="45720"/>
                </a:cubicBezTo>
                <a:cubicBezTo>
                  <a:pt x="789958" y="43390"/>
                  <a:pt x="817936" y="41198"/>
                  <a:pt x="845820" y="38100"/>
                </a:cubicBezTo>
                <a:cubicBezTo>
                  <a:pt x="886526" y="33577"/>
                  <a:pt x="926987" y="26935"/>
                  <a:pt x="967740" y="22860"/>
                </a:cubicBezTo>
                <a:lnTo>
                  <a:pt x="1188720" y="0"/>
                </a:lnTo>
                <a:lnTo>
                  <a:pt x="3162300" y="15240"/>
                </a:lnTo>
                <a:cubicBezTo>
                  <a:pt x="3326173" y="17002"/>
                  <a:pt x="3291496" y="23780"/>
                  <a:pt x="3444240" y="38100"/>
                </a:cubicBezTo>
                <a:cubicBezTo>
                  <a:pt x="3482258" y="41664"/>
                  <a:pt x="3520533" y="42042"/>
                  <a:pt x="3558540" y="45720"/>
                </a:cubicBezTo>
                <a:cubicBezTo>
                  <a:pt x="3834960" y="72470"/>
                  <a:pt x="3510362" y="52455"/>
                  <a:pt x="3832860" y="68580"/>
                </a:cubicBezTo>
                <a:lnTo>
                  <a:pt x="3962400" y="83820"/>
                </a:lnTo>
                <a:cubicBezTo>
                  <a:pt x="4036019" y="91822"/>
                  <a:pt x="4109899" y="97495"/>
                  <a:pt x="4183380" y="106680"/>
                </a:cubicBezTo>
                <a:cubicBezTo>
                  <a:pt x="4211559" y="110202"/>
                  <a:pt x="4239087" y="117904"/>
                  <a:pt x="4267200" y="121920"/>
                </a:cubicBezTo>
                <a:cubicBezTo>
                  <a:pt x="4310241" y="128069"/>
                  <a:pt x="4353517" y="132462"/>
                  <a:pt x="4396740" y="137160"/>
                </a:cubicBezTo>
                <a:cubicBezTo>
                  <a:pt x="4470359" y="145162"/>
                  <a:pt x="4545105" y="145497"/>
                  <a:pt x="4617720" y="160020"/>
                </a:cubicBezTo>
                <a:cubicBezTo>
                  <a:pt x="4630420" y="162560"/>
                  <a:pt x="4643012" y="165719"/>
                  <a:pt x="4655820" y="167640"/>
                </a:cubicBezTo>
                <a:cubicBezTo>
                  <a:pt x="4776046" y="185674"/>
                  <a:pt x="4773991" y="181728"/>
                  <a:pt x="4899660" y="198120"/>
                </a:cubicBezTo>
                <a:cubicBezTo>
                  <a:pt x="4914980" y="200118"/>
                  <a:pt x="4930298" y="202388"/>
                  <a:pt x="4945380" y="205740"/>
                </a:cubicBezTo>
                <a:cubicBezTo>
                  <a:pt x="4953221" y="207482"/>
                  <a:pt x="4960317" y="212040"/>
                  <a:pt x="4968240" y="213360"/>
                </a:cubicBezTo>
                <a:cubicBezTo>
                  <a:pt x="4990928" y="217141"/>
                  <a:pt x="5013960" y="218440"/>
                  <a:pt x="5036820" y="220980"/>
                </a:cubicBezTo>
                <a:cubicBezTo>
                  <a:pt x="5054600" y="226060"/>
                  <a:pt x="5072617" y="230372"/>
                  <a:pt x="5090160" y="236220"/>
                </a:cubicBezTo>
                <a:cubicBezTo>
                  <a:pt x="5103136" y="240545"/>
                  <a:pt x="5114632" y="250292"/>
                  <a:pt x="5128260" y="251460"/>
                </a:cubicBezTo>
                <a:cubicBezTo>
                  <a:pt x="5204224" y="257971"/>
                  <a:pt x="5280660" y="256540"/>
                  <a:pt x="5356860" y="259080"/>
                </a:cubicBezTo>
                <a:cubicBezTo>
                  <a:pt x="5364480" y="261620"/>
                  <a:pt x="5372337" y="263536"/>
                  <a:pt x="5379720" y="266700"/>
                </a:cubicBezTo>
                <a:cubicBezTo>
                  <a:pt x="5406790" y="278301"/>
                  <a:pt x="5410102" y="281875"/>
                  <a:pt x="5433060" y="297180"/>
                </a:cubicBezTo>
                <a:cubicBezTo>
                  <a:pt x="5434939" y="302817"/>
                  <a:pt x="5446072" y="342900"/>
                  <a:pt x="5455920" y="342900"/>
                </a:cubicBezTo>
                <a:cubicBezTo>
                  <a:pt x="5465078" y="342900"/>
                  <a:pt x="5466080" y="327660"/>
                  <a:pt x="5471160" y="320040"/>
                </a:cubicBezTo>
                <a:cubicBezTo>
                  <a:pt x="5473700" y="307340"/>
                  <a:pt x="5467196" y="287732"/>
                  <a:pt x="5478780" y="281940"/>
                </a:cubicBezTo>
                <a:cubicBezTo>
                  <a:pt x="5488147" y="277256"/>
                  <a:pt x="5487881" y="302053"/>
                  <a:pt x="5486400" y="312420"/>
                </a:cubicBezTo>
                <a:cubicBezTo>
                  <a:pt x="5485105" y="321486"/>
                  <a:pt x="5478311" y="329559"/>
                  <a:pt x="5471160" y="335280"/>
                </a:cubicBezTo>
                <a:cubicBezTo>
                  <a:pt x="5454607" y="348523"/>
                  <a:pt x="5405033" y="342900"/>
                  <a:pt x="5394960" y="342900"/>
                </a:cubicBezTo>
              </a:path>
            </a:pathLst>
          </a:cu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5" name="תרשים זרימה: סרט מנוקב 24">
            <a:extLst>
              <a:ext uri="{FF2B5EF4-FFF2-40B4-BE49-F238E27FC236}">
                <a16:creationId xmlns:a16="http://schemas.microsoft.com/office/drawing/2014/main" id="{F087A6C5-6750-AA90-72ED-FBA73AF21304}"/>
              </a:ext>
            </a:extLst>
          </p:cNvPr>
          <p:cNvSpPr/>
          <p:nvPr/>
        </p:nvSpPr>
        <p:spPr>
          <a:xfrm>
            <a:off x="9335495" y="3236935"/>
            <a:ext cx="735553" cy="391588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5v</a:t>
            </a:r>
            <a:endParaRPr lang="he-IL" dirty="0"/>
          </a:p>
        </p:txBody>
      </p:sp>
      <p:sp>
        <p:nvSpPr>
          <p:cNvPr id="26" name="תרשים זרימה: סרט מנוקב 25">
            <a:extLst>
              <a:ext uri="{FF2B5EF4-FFF2-40B4-BE49-F238E27FC236}">
                <a16:creationId xmlns:a16="http://schemas.microsoft.com/office/drawing/2014/main" id="{E7C7202E-A2C4-357C-ED92-A6952EA211A5}"/>
              </a:ext>
            </a:extLst>
          </p:cNvPr>
          <p:cNvSpPr/>
          <p:nvPr/>
        </p:nvSpPr>
        <p:spPr>
          <a:xfrm>
            <a:off x="11112149" y="5679549"/>
            <a:ext cx="735553" cy="391588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GND</a:t>
            </a:r>
            <a:endParaRPr lang="he-IL" dirty="0"/>
          </a:p>
        </p:txBody>
      </p:sp>
      <p:sp>
        <p:nvSpPr>
          <p:cNvPr id="27" name="תרשים זרימה: סרט מנוקב 26">
            <a:extLst>
              <a:ext uri="{FF2B5EF4-FFF2-40B4-BE49-F238E27FC236}">
                <a16:creationId xmlns:a16="http://schemas.microsoft.com/office/drawing/2014/main" id="{5FDEC93F-530B-B1EF-39FD-AFCC35560C5A}"/>
              </a:ext>
            </a:extLst>
          </p:cNvPr>
          <p:cNvSpPr/>
          <p:nvPr/>
        </p:nvSpPr>
        <p:spPr>
          <a:xfrm>
            <a:off x="11322233" y="6419887"/>
            <a:ext cx="735553" cy="391588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3.3V</a:t>
            </a:r>
            <a:endParaRPr lang="he-IL" dirty="0"/>
          </a:p>
        </p:txBody>
      </p:sp>
      <p:sp>
        <p:nvSpPr>
          <p:cNvPr id="29" name="תרשים זרימה: סרט מנוקב 28">
            <a:extLst>
              <a:ext uri="{FF2B5EF4-FFF2-40B4-BE49-F238E27FC236}">
                <a16:creationId xmlns:a16="http://schemas.microsoft.com/office/drawing/2014/main" id="{C34B75F6-E398-0092-B936-3670B03A292D}"/>
              </a:ext>
            </a:extLst>
          </p:cNvPr>
          <p:cNvSpPr/>
          <p:nvPr/>
        </p:nvSpPr>
        <p:spPr>
          <a:xfrm>
            <a:off x="10762521" y="4106793"/>
            <a:ext cx="583019" cy="221180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/>
              <a:t>P1.3</a:t>
            </a:r>
            <a:endParaRPr lang="he-IL" sz="1400" dirty="0"/>
          </a:p>
        </p:txBody>
      </p:sp>
      <p:sp>
        <p:nvSpPr>
          <p:cNvPr id="30" name="תרשים זרימה: סרט מנוקב 29">
            <a:extLst>
              <a:ext uri="{FF2B5EF4-FFF2-40B4-BE49-F238E27FC236}">
                <a16:creationId xmlns:a16="http://schemas.microsoft.com/office/drawing/2014/main" id="{F0B7183E-C5B0-BDAC-4435-E89142D4E64B}"/>
              </a:ext>
            </a:extLst>
          </p:cNvPr>
          <p:cNvSpPr/>
          <p:nvPr/>
        </p:nvSpPr>
        <p:spPr>
          <a:xfrm>
            <a:off x="11542529" y="4102978"/>
            <a:ext cx="583019" cy="221180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/>
              <a:t>P1.7</a:t>
            </a:r>
            <a:endParaRPr lang="he-IL" sz="1400" dirty="0"/>
          </a:p>
        </p:txBody>
      </p:sp>
      <p:sp>
        <p:nvSpPr>
          <p:cNvPr id="32" name="תיבת טקסט 31">
            <a:extLst>
              <a:ext uri="{FF2B5EF4-FFF2-40B4-BE49-F238E27FC236}">
                <a16:creationId xmlns:a16="http://schemas.microsoft.com/office/drawing/2014/main" id="{9643071A-1B7F-EA49-A0DD-6EC6A042DB77}"/>
              </a:ext>
            </a:extLst>
          </p:cNvPr>
          <p:cNvSpPr txBox="1"/>
          <p:nvPr/>
        </p:nvSpPr>
        <p:spPr>
          <a:xfrm>
            <a:off x="261257" y="1089307"/>
            <a:ext cx="35222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  בהתאמה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P1.3,GND,5V</a:t>
            </a:r>
            <a:endParaRPr lang="he-IL" sz="2400" dirty="0"/>
          </a:p>
        </p:txBody>
      </p:sp>
      <p:sp>
        <p:nvSpPr>
          <p:cNvPr id="34" name="תיבת טקסט 33">
            <a:extLst>
              <a:ext uri="{FF2B5EF4-FFF2-40B4-BE49-F238E27FC236}">
                <a16:creationId xmlns:a16="http://schemas.microsoft.com/office/drawing/2014/main" id="{51902BE5-E1AA-0398-FF0B-A476BA378461}"/>
              </a:ext>
            </a:extLst>
          </p:cNvPr>
          <p:cNvSpPr txBox="1"/>
          <p:nvPr/>
        </p:nvSpPr>
        <p:spPr>
          <a:xfrm>
            <a:off x="1688123" y="1536170"/>
            <a:ext cx="10242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P1.7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ואת יציאת ה+ אל 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3.3V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את יציאת ה- של הרמקול יש לחבר אל </a:t>
            </a:r>
            <a:endParaRPr lang="he-IL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8" name="דיו 37">
                <a:extLst>
                  <a:ext uri="{FF2B5EF4-FFF2-40B4-BE49-F238E27FC236}">
                    <a16:creationId xmlns:a16="http://schemas.microsoft.com/office/drawing/2014/main" id="{3B5B1807-1738-3413-4412-185A7EE21BE5}"/>
                  </a:ext>
                </a:extLst>
              </p14:cNvPr>
              <p14:cNvContentPartPr/>
              <p14:nvPr/>
            </p14:nvContentPartPr>
            <p14:xfrm>
              <a:off x="6428354" y="2742923"/>
              <a:ext cx="360" cy="360"/>
            </p14:xfrm>
          </p:contentPart>
        </mc:Choice>
        <mc:Fallback xmlns="">
          <p:pic>
            <p:nvPicPr>
              <p:cNvPr id="38" name="דיו 37">
                <a:extLst>
                  <a:ext uri="{FF2B5EF4-FFF2-40B4-BE49-F238E27FC236}">
                    <a16:creationId xmlns:a16="http://schemas.microsoft.com/office/drawing/2014/main" id="{3B5B1807-1738-3413-4412-185A7EE21BE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65714" y="2679923"/>
                <a:ext cx="126000" cy="126000"/>
              </a:xfrm>
              <a:prstGeom prst="rect">
                <a:avLst/>
              </a:prstGeom>
            </p:spPr>
          </p:pic>
        </mc:Fallback>
      </mc:AlternateContent>
      <p:sp>
        <p:nvSpPr>
          <p:cNvPr id="43" name="תיבת טקסט 42">
            <a:extLst>
              <a:ext uri="{FF2B5EF4-FFF2-40B4-BE49-F238E27FC236}">
                <a16:creationId xmlns:a16="http://schemas.microsoft.com/office/drawing/2014/main" id="{5C804F33-DCF1-FD07-D92D-ABF7E97A6438}"/>
              </a:ext>
            </a:extLst>
          </p:cNvPr>
          <p:cNvSpPr txBox="1"/>
          <p:nvPr/>
        </p:nvSpPr>
        <p:spPr>
          <a:xfrm>
            <a:off x="3534622" y="0"/>
            <a:ext cx="711825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חיבור המערכת</a:t>
            </a:r>
            <a:endParaRPr lang="he-IL" sz="6000" dirty="0"/>
          </a:p>
        </p:txBody>
      </p:sp>
      <p:sp>
        <p:nvSpPr>
          <p:cNvPr id="45" name="מציין מיקום של מספר שקופית 44">
            <a:extLst>
              <a:ext uri="{FF2B5EF4-FFF2-40B4-BE49-F238E27FC236}">
                <a16:creationId xmlns:a16="http://schemas.microsoft.com/office/drawing/2014/main" id="{C92D7819-F68A-C9F8-9F00-2D7407D10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D814-67E9-4015-98B0-BBBAA9F03AA2}" type="slidenum">
              <a:rPr lang="he-IL" smtClean="0"/>
              <a:t>4</a:t>
            </a:fld>
            <a:endParaRPr lang="he-IL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73217A6E-1D09-C32C-10DD-5A033F79C3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CCD2AF76-FB02-A062-004E-0F6132058556}"/>
              </a:ext>
            </a:extLst>
          </p:cNvPr>
          <p:cNvSpPr txBox="1"/>
          <p:nvPr/>
        </p:nvSpPr>
        <p:spPr>
          <a:xfrm>
            <a:off x="231048" y="220020"/>
            <a:ext cx="36285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4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70609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F574B599-2658-0425-6D5E-6CA3C308167A}"/>
              </a:ext>
            </a:extLst>
          </p:cNvPr>
          <p:cNvSpPr txBox="1"/>
          <p:nvPr/>
        </p:nvSpPr>
        <p:spPr>
          <a:xfrm>
            <a:off x="108728" y="2024627"/>
            <a:ext cx="11974545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המערכת בנויה על ידי מודולים בשפת ורילוג אשר כל אחד מייצר פונקציונליות למערכת.</a:t>
            </a:r>
          </a:p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על כל המודולים שולטת מכונת מצבים המנווטת בין הפעולות השונות בהינתן דרישת המשתמש.</a:t>
            </a:r>
          </a:p>
          <a:p>
            <a:pPr algn="r"/>
            <a:endParaRPr lang="he-IL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E2C4D25E-D5AD-2E66-8215-EE31F85A9455}"/>
              </a:ext>
            </a:extLst>
          </p:cNvPr>
          <p:cNvSpPr txBox="1"/>
          <p:nvPr/>
        </p:nvSpPr>
        <p:spPr>
          <a:xfrm>
            <a:off x="108728" y="3132623"/>
            <a:ext cx="11974545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על מכונת המצבים ניתן לשלוט באמצעות עשרת המפסקים ועל ידי 2 הלחצנים הקיימים בכרטיס. עצם השימוש במכונת מצבים בצורה כזו יוצרת אפשרות תכנות של יותר מ1000 פעולות במערכת.</a:t>
            </a:r>
            <a:endParaRPr lang="he-IL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894CB6E2-BBB5-1360-8CD8-27FAD8F5244B}"/>
              </a:ext>
            </a:extLst>
          </p:cNvPr>
          <p:cNvSpPr txBox="1"/>
          <p:nvPr/>
        </p:nvSpPr>
        <p:spPr>
          <a:xfrm>
            <a:off x="3924886" y="177967"/>
            <a:ext cx="711825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על המערכת</a:t>
            </a:r>
            <a:endParaRPr lang="he-IL" sz="6000" dirty="0"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2B05291D-0052-EA61-0C4A-B530B3979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6282BF29-AFD5-BF7D-784D-C81B287A1C53}"/>
              </a:ext>
            </a:extLst>
          </p:cNvPr>
          <p:cNvSpPr txBox="1"/>
          <p:nvPr/>
        </p:nvSpPr>
        <p:spPr>
          <a:xfrm>
            <a:off x="231048" y="220020"/>
            <a:ext cx="36285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5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20109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F574B599-2658-0425-6D5E-6CA3C308167A}"/>
              </a:ext>
            </a:extLst>
          </p:cNvPr>
          <p:cNvSpPr txBox="1"/>
          <p:nvPr/>
        </p:nvSpPr>
        <p:spPr>
          <a:xfrm>
            <a:off x="108728" y="2024627"/>
            <a:ext cx="11974545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, מצורף להגשה פרויקט מוכן בשפת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IAR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על מנת לצרוב את הבקר יש להשתמש בסביבת העבודה </a:t>
            </a:r>
            <a:endParaRPr lang="he-IL" dirty="0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55E6FAC9-8617-3700-4B75-9818513A7964}"/>
              </a:ext>
            </a:extLst>
          </p:cNvPr>
          <p:cNvSpPr txBox="1"/>
          <p:nvPr/>
        </p:nvSpPr>
        <p:spPr>
          <a:xfrm>
            <a:off x="594861" y="2500799"/>
            <a:ext cx="11488411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  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ולצרוב את קבצי הפונקציונליות על הבקר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(challenge2023.eww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של סביבת העבודה (</a:t>
            </a:r>
            <a:endParaRPr lang="he-IL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F550694-329F-42DC-A938-FB27F5B2C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77" y="3599314"/>
            <a:ext cx="2466975" cy="371475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222B98C-748A-1B25-24B5-90C735D7BB77}"/>
              </a:ext>
            </a:extLst>
          </p:cNvPr>
          <p:cNvSpPr txBox="1"/>
          <p:nvPr/>
        </p:nvSpPr>
        <p:spPr>
          <a:xfrm>
            <a:off x="740677" y="2786162"/>
            <a:ext cx="323557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800" b="1" dirty="0">
                <a:solidFill>
                  <a:srgbClr val="FFD700"/>
                </a:solidFill>
              </a:rPr>
              <a:t>1</a:t>
            </a:r>
            <a:endParaRPr lang="he-IL" b="1" dirty="0">
              <a:solidFill>
                <a:srgbClr val="FFD700"/>
              </a:solidFill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D618A902-19B2-B308-479D-E1D65AFEED51}"/>
              </a:ext>
            </a:extLst>
          </p:cNvPr>
          <p:cNvSpPr txBox="1"/>
          <p:nvPr/>
        </p:nvSpPr>
        <p:spPr>
          <a:xfrm>
            <a:off x="2489760" y="2786162"/>
            <a:ext cx="323557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800" b="1" dirty="0">
                <a:solidFill>
                  <a:srgbClr val="FFD700"/>
                </a:solidFill>
              </a:rPr>
              <a:t>2</a:t>
            </a:r>
            <a:endParaRPr lang="he-IL" b="1" dirty="0">
              <a:solidFill>
                <a:srgbClr val="FFD700"/>
              </a:solidFill>
            </a:endParaRPr>
          </a:p>
        </p:txBody>
      </p:sp>
      <p:sp>
        <p:nvSpPr>
          <p:cNvPr id="9" name="חץ: למטה 8">
            <a:extLst>
              <a:ext uri="{FF2B5EF4-FFF2-40B4-BE49-F238E27FC236}">
                <a16:creationId xmlns:a16="http://schemas.microsoft.com/office/drawing/2014/main" id="{50115579-F518-8ADD-4B01-A2114A0498B1}"/>
              </a:ext>
            </a:extLst>
          </p:cNvPr>
          <p:cNvSpPr/>
          <p:nvPr/>
        </p:nvSpPr>
        <p:spPr>
          <a:xfrm>
            <a:off x="2628092" y="3223516"/>
            <a:ext cx="112438" cy="461665"/>
          </a:xfrm>
          <a:prstGeom prst="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חץ: למטה 9">
            <a:extLst>
              <a:ext uri="{FF2B5EF4-FFF2-40B4-BE49-F238E27FC236}">
                <a16:creationId xmlns:a16="http://schemas.microsoft.com/office/drawing/2014/main" id="{076184C7-1B16-0F2A-9182-B734A7F1A9EE}"/>
              </a:ext>
            </a:extLst>
          </p:cNvPr>
          <p:cNvSpPr/>
          <p:nvPr/>
        </p:nvSpPr>
        <p:spPr>
          <a:xfrm>
            <a:off x="846236" y="3235794"/>
            <a:ext cx="112438" cy="461665"/>
          </a:xfrm>
          <a:prstGeom prst="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B22ED432-DE57-45F0-C587-002D67322399}"/>
              </a:ext>
            </a:extLst>
          </p:cNvPr>
          <p:cNvSpPr txBox="1"/>
          <p:nvPr/>
        </p:nvSpPr>
        <p:spPr>
          <a:xfrm>
            <a:off x="192090" y="2070793"/>
            <a:ext cx="4027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Gisha" panose="020B0502040204020203" pitchFamily="34" charset="-79"/>
                <a:cs typeface="Gisha" panose="020B0502040204020203" pitchFamily="34" charset="-79"/>
              </a:rPr>
              <a:t>C</a:t>
            </a:r>
            <a:endParaRPr lang="he-IL" dirty="0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6EE64E65-5134-E78B-11C5-1D2F1B2185D7}"/>
              </a:ext>
            </a:extLst>
          </p:cNvPr>
          <p:cNvSpPr txBox="1"/>
          <p:nvPr/>
        </p:nvSpPr>
        <p:spPr>
          <a:xfrm>
            <a:off x="2813317" y="356167"/>
            <a:ext cx="711825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הגדרות התחלתיות</a:t>
            </a:r>
            <a:endParaRPr lang="he-IL" sz="6000" dirty="0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5C56D1FB-60F2-F530-94A1-57F82D894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3178" y="3139089"/>
            <a:ext cx="6565055" cy="3524862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CD5DB7E8-B03F-4581-405A-C4A9F7EEBA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2305A152-0DB7-1188-984D-64D97F92C59B}"/>
              </a:ext>
            </a:extLst>
          </p:cNvPr>
          <p:cNvSpPr txBox="1"/>
          <p:nvPr/>
        </p:nvSpPr>
        <p:spPr>
          <a:xfrm>
            <a:off x="231048" y="220020"/>
            <a:ext cx="36285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6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02177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תמונה 15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A9256EDB-62FC-F91E-0BA7-D447B75184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89"/>
          <a:stretch/>
        </p:blipFill>
        <p:spPr>
          <a:xfrm>
            <a:off x="59883" y="2554644"/>
            <a:ext cx="4890465" cy="4019550"/>
          </a:xfrm>
          <a:prstGeom prst="rect">
            <a:avLst/>
          </a:prstGeom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F574B599-2658-0425-6D5E-6CA3C308167A}"/>
              </a:ext>
            </a:extLst>
          </p:cNvPr>
          <p:cNvSpPr txBox="1"/>
          <p:nvPr/>
        </p:nvSpPr>
        <p:spPr>
          <a:xfrm>
            <a:off x="5052434" y="1769429"/>
            <a:ext cx="6956482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טרם צריבת הפרויקט על הכרטיס ניתן להגדיר באמצעות התוכנה                  (מצורף להגשה) הגדרות התחלתיות למערכת לכיוון נתוני משתמש או זמן אמת.</a:t>
            </a:r>
          </a:p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התוכנה מייצרת קובץ ורילוג בשם                                  בתיקיית הפרויקט אשר נועד ליישם את הגדרות המשתמש על גבי המערכת. </a:t>
            </a:r>
            <a:endParaRPr lang="he-IL" dirty="0"/>
          </a:p>
        </p:txBody>
      </p: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0C4075E5-E7A2-8764-FD60-900382EA5D02}"/>
              </a:ext>
            </a:extLst>
          </p:cNvPr>
          <p:cNvSpPr txBox="1"/>
          <p:nvPr/>
        </p:nvSpPr>
        <p:spPr>
          <a:xfrm>
            <a:off x="9464497" y="2184927"/>
            <a:ext cx="142436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/>
              <a:t>setRTC.exe</a:t>
            </a:r>
            <a:endParaRPr lang="he-IL" dirty="0"/>
          </a:p>
        </p:txBody>
      </p: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473B97D8-2849-E9C4-87C5-61A8796FBC69}"/>
              </a:ext>
            </a:extLst>
          </p:cNvPr>
          <p:cNvSpPr txBox="1"/>
          <p:nvPr/>
        </p:nvSpPr>
        <p:spPr>
          <a:xfrm>
            <a:off x="4827147" y="2923591"/>
            <a:ext cx="302149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/>
              <a:t>RTC_executable.exe</a:t>
            </a:r>
            <a:endParaRPr lang="he-IL" dirty="0"/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D2F9DB72-A181-3323-364B-46E4F83DF280}"/>
              </a:ext>
            </a:extLst>
          </p:cNvPr>
          <p:cNvSpPr txBox="1"/>
          <p:nvPr/>
        </p:nvSpPr>
        <p:spPr>
          <a:xfrm>
            <a:off x="5052434" y="4377834"/>
            <a:ext cx="6956482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באמצעות ספריות זמן אמת </a:t>
            </a:r>
            <a:r>
              <a:rPr lang="en-US" sz="2400" dirty="0">
                <a:latin typeface="Gisha" panose="020B0502040204020203" pitchFamily="34" charset="-79"/>
                <a:cs typeface="Gisha" panose="020B0502040204020203" pitchFamily="34" charset="-79"/>
              </a:rPr>
              <a:t>C#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התוכנה נכתבה בשפת  </a:t>
            </a:r>
            <a:endParaRPr lang="he-IL" dirty="0"/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FDF4C213-CFB6-10FD-2C61-8A11D7C09958}"/>
              </a:ext>
            </a:extLst>
          </p:cNvPr>
          <p:cNvSpPr txBox="1"/>
          <p:nvPr/>
        </p:nvSpPr>
        <p:spPr>
          <a:xfrm>
            <a:off x="5052434" y="5968358"/>
            <a:ext cx="695648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* התוכנה מתייחסת לזמן הקומפילציה והצריבה כ-2 דק *</a:t>
            </a:r>
            <a:endParaRPr lang="he-IL" sz="1400" dirty="0"/>
          </a:p>
        </p:txBody>
      </p:sp>
      <p:sp>
        <p:nvSpPr>
          <p:cNvPr id="28" name="תיבת טקסט 27">
            <a:extLst>
              <a:ext uri="{FF2B5EF4-FFF2-40B4-BE49-F238E27FC236}">
                <a16:creationId xmlns:a16="http://schemas.microsoft.com/office/drawing/2014/main" id="{6B1F49D4-F126-83CE-07B1-BD5802AF0C69}"/>
              </a:ext>
            </a:extLst>
          </p:cNvPr>
          <p:cNvSpPr txBox="1"/>
          <p:nvPr/>
        </p:nvSpPr>
        <p:spPr>
          <a:xfrm>
            <a:off x="2813317" y="356167"/>
            <a:ext cx="711825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הגדרות התחלתיות</a:t>
            </a:r>
            <a:endParaRPr lang="he-IL" sz="6000" dirty="0"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16113EF6-23B5-A481-0F0D-DAAC596BA4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F9806897-1E41-61DC-1889-176E267020F9}"/>
              </a:ext>
            </a:extLst>
          </p:cNvPr>
          <p:cNvSpPr txBox="1"/>
          <p:nvPr/>
        </p:nvSpPr>
        <p:spPr>
          <a:xfrm>
            <a:off x="231048" y="220020"/>
            <a:ext cx="36285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7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C2740389-EB32-A007-43B6-C5ACB3CF755C}"/>
              </a:ext>
            </a:extLst>
          </p:cNvPr>
          <p:cNvSpPr txBox="1"/>
          <p:nvPr/>
        </p:nvSpPr>
        <p:spPr>
          <a:xfrm>
            <a:off x="5052434" y="5660209"/>
            <a:ext cx="695648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בתיקיית הפרויקט *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 exe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 * יש לשים לב למקם את קובץ ה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1592709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טבלה 8">
            <a:extLst>
              <a:ext uri="{FF2B5EF4-FFF2-40B4-BE49-F238E27FC236}">
                <a16:creationId xmlns:a16="http://schemas.microsoft.com/office/drawing/2014/main" id="{BD080A62-67A0-C88C-B99B-F35040788F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464816"/>
              </p:ext>
            </p:extLst>
          </p:nvPr>
        </p:nvGraphicFramePr>
        <p:xfrm>
          <a:off x="1346670" y="785729"/>
          <a:ext cx="4749330" cy="5286541"/>
        </p:xfrm>
        <a:graphic>
          <a:graphicData uri="http://schemas.openxmlformats.org/drawingml/2006/table">
            <a:tbl>
              <a:tblPr rtl="1" firstRow="1" bandRow="1">
                <a:tableStyleId>{616DA210-FB5B-4158-B5E0-FEB733F419BA}</a:tableStyleId>
              </a:tblPr>
              <a:tblGrid>
                <a:gridCol w="3047496">
                  <a:extLst>
                    <a:ext uri="{9D8B030D-6E8A-4147-A177-3AD203B41FA5}">
                      <a16:colId xmlns:a16="http://schemas.microsoft.com/office/drawing/2014/main" val="183506961"/>
                    </a:ext>
                  </a:extLst>
                </a:gridCol>
                <a:gridCol w="1701834">
                  <a:extLst>
                    <a:ext uri="{9D8B030D-6E8A-4147-A177-3AD203B41FA5}">
                      <a16:colId xmlns:a16="http://schemas.microsoft.com/office/drawing/2014/main" val="2764100760"/>
                    </a:ext>
                  </a:extLst>
                </a:gridCol>
              </a:tblGrid>
              <a:tr h="364345"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פעולה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60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מפתח</a:t>
                      </a: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2661763329"/>
                  </a:ext>
                </a:extLst>
              </a:tr>
              <a:tr h="364345"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הצגת השעון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0000000000</a:t>
                      </a:r>
                      <a:endParaRPr lang="he-IL" sz="1600" dirty="0">
                        <a:latin typeface="Gisha" panose="020B0502040204020203" pitchFamily="34" charset="-79"/>
                        <a:cs typeface="Gisha" panose="020B0502040204020203" pitchFamily="34" charset="-79"/>
                      </a:endParaRP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954476176"/>
                  </a:ext>
                </a:extLst>
              </a:tr>
              <a:tr h="364345"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כיוון השעון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000000000</a:t>
                      </a: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</a:t>
                      </a:r>
                      <a:endParaRPr lang="he-IL" sz="1600" b="1" dirty="0">
                        <a:solidFill>
                          <a:srgbClr val="00B0F0"/>
                        </a:solidFill>
                        <a:latin typeface="Gisha" panose="020B0502040204020203" pitchFamily="34" charset="-79"/>
                        <a:cs typeface="Gisha" panose="020B0502040204020203" pitchFamily="34" charset="-79"/>
                      </a:endParaRP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2454794357"/>
                  </a:ext>
                </a:extLst>
              </a:tr>
              <a:tr h="364345"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סטופר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00</a:t>
                      </a:r>
                      <a:r>
                        <a:rPr lang="en-US" sz="18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0</a:t>
                      </a:r>
                      <a:r>
                        <a:rPr lang="en-US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1</a:t>
                      </a:r>
                      <a:r>
                        <a:rPr lang="en-US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0</a:t>
                      </a: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</a:t>
                      </a:r>
                      <a:endParaRPr lang="he-IL" sz="1600" dirty="0">
                        <a:latin typeface="Gisha" panose="020B0502040204020203" pitchFamily="34" charset="-79"/>
                        <a:cs typeface="Gisha" panose="020B0502040204020203" pitchFamily="34" charset="-79"/>
                      </a:endParaRP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1331396603"/>
                  </a:ext>
                </a:extLst>
              </a:tr>
              <a:tr h="364345"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שמירת תוצאות הסטופר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0000000</a:t>
                      </a: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</a:t>
                      </a: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</a:t>
                      </a:r>
                      <a:endParaRPr lang="he-IL" sz="1600" dirty="0">
                        <a:latin typeface="Gisha" panose="020B0502040204020203" pitchFamily="34" charset="-79"/>
                        <a:cs typeface="Gisha" panose="020B0502040204020203" pitchFamily="34" charset="-79"/>
                      </a:endParaRP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957989962"/>
                  </a:ext>
                </a:extLst>
              </a:tr>
              <a:tr h="364345"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הצגת תוצאות סטופר שמורות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0000000</a:t>
                      </a: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</a:t>
                      </a: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</a:t>
                      </a: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</a:t>
                      </a:r>
                      <a:endParaRPr lang="he-IL" sz="1800" b="1" dirty="0">
                        <a:latin typeface="Gisha" panose="020B0502040204020203" pitchFamily="34" charset="-79"/>
                        <a:cs typeface="+mn-cs"/>
                      </a:endParaRPr>
                    </a:p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0000000</a:t>
                      </a: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11</a:t>
                      </a: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</a:t>
                      </a:r>
                    </a:p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0000000</a:t>
                      </a: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111</a:t>
                      </a:r>
                      <a:endParaRPr lang="he-IL" sz="1600" b="1" dirty="0">
                        <a:latin typeface="Gisha" panose="020B0502040204020203" pitchFamily="34" charset="-79"/>
                        <a:cs typeface="+mn-cs"/>
                      </a:endParaRP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2829441951"/>
                  </a:ext>
                </a:extLst>
              </a:tr>
              <a:tr h="364345"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ספירה לאחור 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000000</a:t>
                      </a: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</a:t>
                      </a: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</a:t>
                      </a: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499152328"/>
                  </a:ext>
                </a:extLst>
              </a:tr>
              <a:tr h="364345"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שעון מעורר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</a:t>
                      </a: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</a:t>
                      </a: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</a:t>
                      </a: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2547234938"/>
                  </a:ext>
                </a:extLst>
              </a:tr>
              <a:tr h="364345"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תאריך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</a:t>
                      </a: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</a:t>
                      </a: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</a:t>
                      </a:r>
                      <a:endParaRPr lang="he-IL" sz="1600" dirty="0">
                        <a:latin typeface="Gisha" panose="020B0502040204020203" pitchFamily="34" charset="-79"/>
                        <a:cs typeface="Gisha" panose="020B0502040204020203" pitchFamily="34" charset="-79"/>
                      </a:endParaRP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2732664663"/>
                  </a:ext>
                </a:extLst>
              </a:tr>
              <a:tr h="349223"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פנס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</a:t>
                      </a: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</a:t>
                      </a: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000000</a:t>
                      </a:r>
                      <a:endParaRPr lang="he-IL" sz="1600" dirty="0">
                        <a:latin typeface="Gisha" panose="020B0502040204020203" pitchFamily="34" charset="-79"/>
                        <a:cs typeface="Gisha" panose="020B0502040204020203" pitchFamily="34" charset="-79"/>
                      </a:endParaRP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1626252466"/>
                  </a:ext>
                </a:extLst>
              </a:tr>
              <a:tr h="380199">
                <a:tc>
                  <a:txBody>
                    <a:bodyPr/>
                    <a:lstStyle/>
                    <a:p>
                      <a:pPr algn="ctr" rtl="1"/>
                      <a:endParaRPr lang="he-IL" sz="1600" dirty="0">
                        <a:latin typeface="Gisha" panose="020B0502040204020203" pitchFamily="34" charset="-79"/>
                        <a:cs typeface="Gisha" panose="020B0502040204020203" pitchFamily="34" charset="-79"/>
                      </a:endParaRP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algn="ctr" rtl="1"/>
                      <a:endParaRPr lang="he-IL" sz="1600">
                        <a:latin typeface="Gisha" panose="020B0502040204020203" pitchFamily="34" charset="-79"/>
                        <a:cs typeface="Gisha" panose="020B0502040204020203" pitchFamily="34" charset="-79"/>
                      </a:endParaRP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889006122"/>
                  </a:ext>
                </a:extLst>
              </a:tr>
              <a:tr h="364345"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הצגת השעה במדינות נוספות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600" dirty="0">
                          <a:latin typeface="Gisha" panose="020B0502040204020203" pitchFamily="34" charset="-79"/>
                          <a:cs typeface="+mn-cs"/>
                        </a:rPr>
                        <a:t>xxxxxxxx</a:t>
                      </a: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</a:t>
                      </a: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</a:t>
                      </a:r>
                      <a:endParaRPr lang="he-IL" sz="1600" dirty="0">
                        <a:latin typeface="Gisha" panose="020B0502040204020203" pitchFamily="34" charset="-79"/>
                        <a:cs typeface="Gisha" panose="020B0502040204020203" pitchFamily="34" charset="-79"/>
                      </a:endParaRP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1596757026"/>
                  </a:ext>
                </a:extLst>
              </a:tr>
              <a:tr h="364345"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600" dirty="0">
                          <a:latin typeface="Gisha" panose="020B0502040204020203" pitchFamily="34" charset="-79"/>
                          <a:cs typeface="Gisha" panose="020B0502040204020203" pitchFamily="34" charset="-79"/>
                        </a:rPr>
                        <a:t>תצוגת שעון בן 12 שעות</a:t>
                      </a:r>
                    </a:p>
                  </a:txBody>
                  <a:tcPr marL="82806" marR="82806" marT="41403" marB="41403"/>
                </a:tc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800" b="1" dirty="0">
                          <a:solidFill>
                            <a:srgbClr val="00B0F0"/>
                          </a:solidFill>
                          <a:latin typeface="Gisha" panose="020B0502040204020203" pitchFamily="34" charset="-79"/>
                          <a:cs typeface="+mn-cs"/>
                        </a:rPr>
                        <a:t>1</a:t>
                      </a:r>
                      <a:r>
                        <a:rPr lang="he-IL" sz="1600" dirty="0">
                          <a:latin typeface="Gisha" panose="020B0502040204020203" pitchFamily="34" charset="-79"/>
                          <a:cs typeface="+mn-cs"/>
                        </a:rPr>
                        <a:t>000000000</a:t>
                      </a:r>
                    </a:p>
                  </a:txBody>
                  <a:tcPr marL="82806" marR="82806" marT="41403" marB="41403"/>
                </a:tc>
                <a:extLst>
                  <a:ext uri="{0D108BD9-81ED-4DB2-BD59-A6C34878D82A}">
                    <a16:rowId xmlns:a16="http://schemas.microsoft.com/office/drawing/2014/main" val="736642094"/>
                  </a:ext>
                </a:extLst>
              </a:tr>
            </a:tbl>
          </a:graphicData>
        </a:graphic>
      </p:graphicFrame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04FBA4E8-D3E6-31AA-6049-56DC33BC3D9D}"/>
              </a:ext>
            </a:extLst>
          </p:cNvPr>
          <p:cNvSpPr txBox="1"/>
          <p:nvPr/>
        </p:nvSpPr>
        <p:spPr>
          <a:xfrm>
            <a:off x="6265821" y="2921167"/>
            <a:ext cx="711825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פעולות המערכת</a:t>
            </a:r>
            <a:endParaRPr lang="he-IL" sz="6000" dirty="0"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E96FDF8D-26F3-5837-0772-EAC453F8DF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E93907D-2D50-4B36-D6B5-2FEFD5B2EC86}"/>
              </a:ext>
            </a:extLst>
          </p:cNvPr>
          <p:cNvSpPr txBox="1"/>
          <p:nvPr/>
        </p:nvSpPr>
        <p:spPr>
          <a:xfrm>
            <a:off x="231048" y="220020"/>
            <a:ext cx="36285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8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36283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53E5CF17-34A4-5EA9-A3C0-5B993C1E3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756" y="1533963"/>
            <a:ext cx="11139683" cy="4472941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US" sz="2400" dirty="0"/>
              <a:t>9'b100000000: // local time</a:t>
            </a:r>
          </a:p>
          <a:p>
            <a:pPr marL="0" indent="0" algn="l">
              <a:buNone/>
            </a:pPr>
            <a:r>
              <a:rPr lang="en-US" sz="2400" dirty="0"/>
              <a:t>9'b100000001: // New York</a:t>
            </a:r>
          </a:p>
          <a:p>
            <a:pPr marL="0" indent="0" algn="l">
              <a:buNone/>
            </a:pPr>
            <a:r>
              <a:rPr lang="en-US" sz="2400" dirty="0"/>
              <a:t>9'b100000010: // London</a:t>
            </a:r>
          </a:p>
          <a:p>
            <a:pPr marL="0" indent="0" algn="l">
              <a:buNone/>
            </a:pPr>
            <a:r>
              <a:rPr lang="en-US" sz="2400" dirty="0"/>
              <a:t>9'b100000100: China</a:t>
            </a:r>
          </a:p>
          <a:p>
            <a:pPr marL="0" indent="0" algn="l">
              <a:buNone/>
            </a:pPr>
            <a:r>
              <a:rPr lang="en-US" sz="2400" dirty="0"/>
              <a:t>9'b100001000: France</a:t>
            </a:r>
          </a:p>
          <a:p>
            <a:pPr marL="0" indent="0" algn="l">
              <a:buNone/>
            </a:pPr>
            <a:r>
              <a:rPr lang="en-US" sz="2400" dirty="0"/>
              <a:t>9'b100010000: Thailand</a:t>
            </a:r>
          </a:p>
          <a:p>
            <a:pPr marL="0" indent="0" algn="l">
              <a:buNone/>
            </a:pPr>
            <a:r>
              <a:rPr lang="en-US" sz="2400" dirty="0"/>
              <a:t>9'b100100000: New Zealand</a:t>
            </a:r>
          </a:p>
          <a:p>
            <a:pPr marL="0" indent="0" algn="l">
              <a:buNone/>
            </a:pPr>
            <a:r>
              <a:rPr lang="en-US" sz="2400" dirty="0"/>
              <a:t>9'b101000000: Emirates </a:t>
            </a:r>
          </a:p>
          <a:p>
            <a:pPr marL="0" indent="0" algn="l">
              <a:buNone/>
            </a:pPr>
            <a:r>
              <a:rPr lang="en-US" sz="2400" dirty="0"/>
              <a:t>9'b110000000: China</a:t>
            </a:r>
            <a:endParaRPr lang="he-IL" sz="2400" dirty="0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5B3C5855-DA2B-36C9-4459-67A57195A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1039" y="1514644"/>
            <a:ext cx="5678105" cy="4492260"/>
          </a:xfrm>
          <a:prstGeom prst="rect">
            <a:avLst/>
          </a:prstGeom>
        </p:spPr>
      </p:pic>
      <p:sp>
        <p:nvSpPr>
          <p:cNvPr id="8" name="הסבר: חץ שמאלה 7">
            <a:extLst>
              <a:ext uri="{FF2B5EF4-FFF2-40B4-BE49-F238E27FC236}">
                <a16:creationId xmlns:a16="http://schemas.microsoft.com/office/drawing/2014/main" id="{E37D8811-B4DC-C3AF-17CC-552BCFA09815}"/>
              </a:ext>
            </a:extLst>
          </p:cNvPr>
          <p:cNvSpPr/>
          <p:nvPr/>
        </p:nvSpPr>
        <p:spPr>
          <a:xfrm>
            <a:off x="10269569" y="4168276"/>
            <a:ext cx="1719637" cy="457200"/>
          </a:xfrm>
          <a:prstGeom prst="leftArrowCallou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KEY0</a:t>
            </a:r>
            <a:endParaRPr lang="he-IL" dirty="0"/>
          </a:p>
        </p:txBody>
      </p:sp>
      <p:sp>
        <p:nvSpPr>
          <p:cNvPr id="9" name="הסבר: חץ שמאלה 8">
            <a:extLst>
              <a:ext uri="{FF2B5EF4-FFF2-40B4-BE49-F238E27FC236}">
                <a16:creationId xmlns:a16="http://schemas.microsoft.com/office/drawing/2014/main" id="{E3B39DBB-1B85-790D-2DF1-A45617533BD1}"/>
              </a:ext>
            </a:extLst>
          </p:cNvPr>
          <p:cNvSpPr/>
          <p:nvPr/>
        </p:nvSpPr>
        <p:spPr>
          <a:xfrm>
            <a:off x="10286223" y="4664778"/>
            <a:ext cx="1719637" cy="457200"/>
          </a:xfrm>
          <a:prstGeom prst="leftArrowCallou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KEY1</a:t>
            </a:r>
            <a:endParaRPr lang="he-IL" dirty="0"/>
          </a:p>
        </p:txBody>
      </p:sp>
      <p:sp>
        <p:nvSpPr>
          <p:cNvPr id="10" name="חץ: למעלה-למטה 9">
            <a:extLst>
              <a:ext uri="{FF2B5EF4-FFF2-40B4-BE49-F238E27FC236}">
                <a16:creationId xmlns:a16="http://schemas.microsoft.com/office/drawing/2014/main" id="{67126F38-45B5-5C64-3122-27DDB756DADC}"/>
              </a:ext>
            </a:extLst>
          </p:cNvPr>
          <p:cNvSpPr/>
          <p:nvPr/>
        </p:nvSpPr>
        <p:spPr>
          <a:xfrm rot="16200000">
            <a:off x="9029331" y="4916983"/>
            <a:ext cx="147652" cy="2366132"/>
          </a:xfrm>
          <a:prstGeom prst="up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01787F8F-435C-68DD-8AE5-07079F264DBB}"/>
              </a:ext>
            </a:extLst>
          </p:cNvPr>
          <p:cNvSpPr/>
          <p:nvPr/>
        </p:nvSpPr>
        <p:spPr>
          <a:xfrm>
            <a:off x="10907375" y="5335840"/>
            <a:ext cx="1081831" cy="67106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מפסקי המצבים</a:t>
            </a:r>
          </a:p>
          <a:p>
            <a:pPr algn="ctr"/>
            <a:r>
              <a:rPr lang="en-US" dirty="0"/>
              <a:t>SW</a:t>
            </a:r>
            <a:endParaRPr lang="he-IL" dirty="0"/>
          </a:p>
        </p:txBody>
      </p:sp>
      <p:sp>
        <p:nvSpPr>
          <p:cNvPr id="12" name="חץ: מעוקל למעלה 11">
            <a:extLst>
              <a:ext uri="{FF2B5EF4-FFF2-40B4-BE49-F238E27FC236}">
                <a16:creationId xmlns:a16="http://schemas.microsoft.com/office/drawing/2014/main" id="{48536679-FE61-8CEF-2CCC-8CD079A6E7B7}"/>
              </a:ext>
            </a:extLst>
          </p:cNvPr>
          <p:cNvSpPr/>
          <p:nvPr/>
        </p:nvSpPr>
        <p:spPr>
          <a:xfrm rot="21448083">
            <a:off x="8779037" y="6071815"/>
            <a:ext cx="3045582" cy="690265"/>
          </a:xfrm>
          <a:prstGeom prst="curvedUp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5AB0FE8-E5FA-D70B-1E50-44DF5BBF7C47}"/>
              </a:ext>
            </a:extLst>
          </p:cNvPr>
          <p:cNvSpPr txBox="1"/>
          <p:nvPr/>
        </p:nvSpPr>
        <p:spPr>
          <a:xfrm>
            <a:off x="2046514" y="370992"/>
            <a:ext cx="871263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פעולות המערכת-המשך</a:t>
            </a:r>
            <a:endParaRPr lang="he-IL" sz="6000" dirty="0"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21720E0F-81CF-DFBC-86CA-7C59BA4471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" y="81521"/>
            <a:ext cx="684279" cy="678125"/>
          </a:xfrm>
          <a:prstGeom prst="rect">
            <a:avLst/>
          </a:prstGeom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116AE2A-DD60-96B1-971C-FFDF6EF41CE3}"/>
              </a:ext>
            </a:extLst>
          </p:cNvPr>
          <p:cNvSpPr txBox="1"/>
          <p:nvPr/>
        </p:nvSpPr>
        <p:spPr>
          <a:xfrm>
            <a:off x="231048" y="220020"/>
            <a:ext cx="36285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+mj-cs"/>
              </a:rPr>
              <a:t>9</a:t>
            </a:r>
            <a:endParaRPr lang="he-IL" b="1" dirty="0">
              <a:solidFill>
                <a:schemeClr val="bg1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780956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רשת">
  <a:themeElements>
    <a:clrScheme name="רשת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רשת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רשת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TM03457485[[fn=רשת]]</Template>
  <TotalTime>1976</TotalTime>
  <Words>945</Words>
  <Application>Microsoft Office PowerPoint</Application>
  <PresentationFormat>מסך רחב</PresentationFormat>
  <Paragraphs>174</Paragraphs>
  <Slides>21</Slides>
  <Notes>0</Notes>
  <HiddenSlides>0</HiddenSlides>
  <MMClips>3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21</vt:i4>
      </vt:variant>
    </vt:vector>
  </HeadingPairs>
  <TitlesOfParts>
    <vt:vector size="26" baseType="lpstr">
      <vt:lpstr>Arial</vt:lpstr>
      <vt:lpstr>Calibri</vt:lpstr>
      <vt:lpstr>Century Gothic</vt:lpstr>
      <vt:lpstr>Gisha</vt:lpstr>
      <vt:lpstr>רשת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אתגר השבבים 2023 - רופין</dc:title>
  <dc:creator>עדן אנטו</dc:creator>
  <cp:lastModifiedBy>עדן אנטו</cp:lastModifiedBy>
  <cp:revision>7</cp:revision>
  <dcterms:created xsi:type="dcterms:W3CDTF">2023-04-02T19:06:33Z</dcterms:created>
  <dcterms:modified xsi:type="dcterms:W3CDTF">2023-04-04T15:41:49Z</dcterms:modified>
</cp:coreProperties>
</file>

<file path=docProps/thumbnail.jpeg>
</file>